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4"/>
  </p:notesMasterIdLst>
  <p:sldIdLst>
    <p:sldId id="256" r:id="rId2"/>
    <p:sldId id="423" r:id="rId3"/>
    <p:sldId id="426" r:id="rId4"/>
    <p:sldId id="258" r:id="rId5"/>
    <p:sldId id="257" r:id="rId6"/>
    <p:sldId id="259" r:id="rId7"/>
    <p:sldId id="260" r:id="rId8"/>
    <p:sldId id="261" r:id="rId9"/>
    <p:sldId id="262" r:id="rId10"/>
    <p:sldId id="263" r:id="rId11"/>
    <p:sldId id="264" r:id="rId12"/>
    <p:sldId id="265" r:id="rId13"/>
    <p:sldId id="266" r:id="rId14"/>
    <p:sldId id="267" r:id="rId15"/>
    <p:sldId id="268" r:id="rId16"/>
    <p:sldId id="269" r:id="rId17"/>
    <p:sldId id="270" r:id="rId18"/>
    <p:sldId id="271" r:id="rId19"/>
    <p:sldId id="314" r:id="rId20"/>
    <p:sldId id="273" r:id="rId21"/>
    <p:sldId id="272"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5" r:id="rId62"/>
    <p:sldId id="316" r:id="rId63"/>
    <p:sldId id="317" r:id="rId64"/>
    <p:sldId id="318" r:id="rId65"/>
    <p:sldId id="322" r:id="rId66"/>
    <p:sldId id="320" r:id="rId67"/>
    <p:sldId id="321"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55" r:id="rId81"/>
    <p:sldId id="335" r:id="rId82"/>
    <p:sldId id="336" r:id="rId83"/>
    <p:sldId id="337" r:id="rId84"/>
    <p:sldId id="338" r:id="rId85"/>
    <p:sldId id="339" r:id="rId86"/>
    <p:sldId id="340" r:id="rId87"/>
    <p:sldId id="386" r:id="rId88"/>
    <p:sldId id="341" r:id="rId89"/>
    <p:sldId id="384" r:id="rId90"/>
    <p:sldId id="387" r:id="rId91"/>
    <p:sldId id="390" r:id="rId92"/>
    <p:sldId id="418" r:id="rId93"/>
    <p:sldId id="391" r:id="rId94"/>
    <p:sldId id="417" r:id="rId95"/>
    <p:sldId id="394" r:id="rId96"/>
    <p:sldId id="392" r:id="rId97"/>
    <p:sldId id="342" r:id="rId98"/>
    <p:sldId id="343" r:id="rId99"/>
    <p:sldId id="344" r:id="rId100"/>
    <p:sldId id="345" r:id="rId101"/>
    <p:sldId id="346" r:id="rId102"/>
    <p:sldId id="347" r:id="rId103"/>
    <p:sldId id="348" r:id="rId104"/>
    <p:sldId id="349" r:id="rId105"/>
    <p:sldId id="350" r:id="rId106"/>
    <p:sldId id="351" r:id="rId107"/>
    <p:sldId id="398" r:id="rId108"/>
    <p:sldId id="352" r:id="rId109"/>
    <p:sldId id="353" r:id="rId110"/>
    <p:sldId id="354" r:id="rId111"/>
    <p:sldId id="356" r:id="rId112"/>
    <p:sldId id="357" r:id="rId113"/>
    <p:sldId id="359" r:id="rId114"/>
    <p:sldId id="358" r:id="rId115"/>
    <p:sldId id="360" r:id="rId116"/>
    <p:sldId id="361" r:id="rId117"/>
    <p:sldId id="362" r:id="rId118"/>
    <p:sldId id="363" r:id="rId119"/>
    <p:sldId id="425" r:id="rId120"/>
    <p:sldId id="364" r:id="rId121"/>
    <p:sldId id="366" r:id="rId122"/>
    <p:sldId id="365" r:id="rId123"/>
    <p:sldId id="367" r:id="rId124"/>
    <p:sldId id="371"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420" r:id="rId146"/>
    <p:sldId id="389" r:id="rId147"/>
    <p:sldId id="395" r:id="rId148"/>
    <p:sldId id="396" r:id="rId149"/>
    <p:sldId id="399" r:id="rId150"/>
    <p:sldId id="400" r:id="rId151"/>
    <p:sldId id="402" r:id="rId152"/>
    <p:sldId id="403" r:id="rId153"/>
    <p:sldId id="404" r:id="rId154"/>
    <p:sldId id="406" r:id="rId155"/>
    <p:sldId id="407" r:id="rId156"/>
    <p:sldId id="408" r:id="rId157"/>
    <p:sldId id="410" r:id="rId158"/>
    <p:sldId id="411" r:id="rId159"/>
    <p:sldId id="416" r:id="rId160"/>
    <p:sldId id="422" r:id="rId161"/>
    <p:sldId id="424" r:id="rId162"/>
    <p:sldId id="427" r:id="rId163"/>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316" autoAdjust="0"/>
    <p:restoredTop sz="93994" autoAdjust="0"/>
  </p:normalViewPr>
  <p:slideViewPr>
    <p:cSldViewPr>
      <p:cViewPr>
        <p:scale>
          <a:sx n="66" d="100"/>
          <a:sy n="66" d="100"/>
        </p:scale>
        <p:origin x="-3564" y="-272"/>
      </p:cViewPr>
      <p:guideLst>
        <p:guide orient="horz" pos="2880"/>
        <p:guide pos="2160"/>
      </p:guideLst>
    </p:cSldViewPr>
  </p:slideViewPr>
  <p:outlineViewPr>
    <p:cViewPr>
      <p:scale>
        <a:sx n="33" d="100"/>
        <a:sy n="33" d="100"/>
      </p:scale>
      <p:origin x="0" y="20864"/>
    </p:cViewPr>
  </p:outlineViewPr>
  <p:notesTextViewPr>
    <p:cViewPr>
      <p:scale>
        <a:sx n="100" d="100"/>
        <a:sy n="100" d="100"/>
      </p:scale>
      <p:origin x="0" y="0"/>
    </p:cViewPr>
  </p:notesTextViewPr>
  <p:sorterViewPr>
    <p:cViewPr>
      <p:scale>
        <a:sx n="100" d="100"/>
        <a:sy n="100" d="100"/>
      </p:scale>
      <p:origin x="0" y="4092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slide" Target="slides/slide159.xml"/><Relationship Id="rId165" Type="http://schemas.openxmlformats.org/officeDocument/2006/relationships/commentAuthors" Target="commentAuthor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slide" Target="slides/slide160.xml"/><Relationship Id="rId16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notesMaster" Target="notesMasters/notesMaster1.xml"/><Relationship Id="rId16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16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slide" Target="slides/slide16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7.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37.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92.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58.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2018/8/1</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147</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154</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20</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93</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98</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135</a:t>
            </a:fld>
            <a:endParaRPr kumimoji="1" lang="ja-JP" altLang="en-US"/>
          </a:p>
        </p:txBody>
      </p:sp>
    </p:spTree>
    <p:extLst>
      <p:ext uri="{BB962C8B-B14F-4D97-AF65-F5344CB8AC3E}">
        <p14:creationId xmlns:p14="http://schemas.microsoft.com/office/powerpoint/2010/main" val="142630776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2018/8/1</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2018/8/1</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image" Target="../media/image124.png"/><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image" Target="../media/image126.png"/><Relationship Id="rId1" Type="http://schemas.openxmlformats.org/officeDocument/2006/relationships/slideLayout" Target="../slideLayouts/slideLayout7.xml"/><Relationship Id="rId5" Type="http://schemas.openxmlformats.org/officeDocument/2006/relationships/image" Target="../media/image129.png"/><Relationship Id="rId4" Type="http://schemas.openxmlformats.org/officeDocument/2006/relationships/image" Target="../media/image128.png"/></Relationships>
</file>

<file path=ppt/slides/_rels/slide104.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30.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5.xml.rels><?xml version="1.0" encoding="UTF-8" standalone="yes"?>
<Relationships xmlns="http://schemas.openxmlformats.org/package/2006/relationships"><Relationship Id="rId2" Type="http://schemas.openxmlformats.org/officeDocument/2006/relationships/image" Target="../media/image131.png"/><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8" Type="http://schemas.openxmlformats.org/officeDocument/2006/relationships/image" Target="../media/image139.png"/><Relationship Id="rId3" Type="http://schemas.openxmlformats.org/officeDocument/2006/relationships/image" Target="../media/image134.png"/><Relationship Id="rId7" Type="http://schemas.openxmlformats.org/officeDocument/2006/relationships/image" Target="../media/image138.png"/><Relationship Id="rId2" Type="http://schemas.openxmlformats.org/officeDocument/2006/relationships/image" Target="../media/image133.png"/><Relationship Id="rId1" Type="http://schemas.openxmlformats.org/officeDocument/2006/relationships/slideLayout" Target="../slideLayouts/slideLayout7.xml"/><Relationship Id="rId6" Type="http://schemas.openxmlformats.org/officeDocument/2006/relationships/image" Target="../media/image137.png"/><Relationship Id="rId5" Type="http://schemas.openxmlformats.org/officeDocument/2006/relationships/image" Target="../media/image136.png"/><Relationship Id="rId4" Type="http://schemas.openxmlformats.org/officeDocument/2006/relationships/image" Target="../media/image135.png"/></Relationships>
</file>

<file path=ppt/slides/_rels/slide109.xml.rels><?xml version="1.0" encoding="UTF-8" standalone="yes"?>
<Relationships xmlns="http://schemas.openxmlformats.org/package/2006/relationships"><Relationship Id="rId3" Type="http://schemas.openxmlformats.org/officeDocument/2006/relationships/image" Target="../media/image141.jpeg"/><Relationship Id="rId2" Type="http://schemas.openxmlformats.org/officeDocument/2006/relationships/image" Target="../media/image140.png"/><Relationship Id="rId1" Type="http://schemas.openxmlformats.org/officeDocument/2006/relationships/slideLayout" Target="../slideLayouts/slideLayout7.xml"/><Relationship Id="rId4" Type="http://schemas.openxmlformats.org/officeDocument/2006/relationships/image" Target="../media/image142.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43.pn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3" Type="http://schemas.openxmlformats.org/officeDocument/2006/relationships/image" Target="../media/image145.jpeg"/><Relationship Id="rId2" Type="http://schemas.openxmlformats.org/officeDocument/2006/relationships/image" Target="../media/image144.jpeg"/><Relationship Id="rId1" Type="http://schemas.openxmlformats.org/officeDocument/2006/relationships/slideLayout" Target="../slideLayouts/slideLayout7.xml"/><Relationship Id="rId4" Type="http://schemas.openxmlformats.org/officeDocument/2006/relationships/image" Target="../media/image146.png"/></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image" Target="../media/image148.png"/><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2" Type="http://schemas.openxmlformats.org/officeDocument/2006/relationships/image" Target="../media/image149.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52.png"/><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56.png"/><Relationship Id="rId2" Type="http://schemas.openxmlformats.org/officeDocument/2006/relationships/image" Target="../media/image155.png"/><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2" Type="http://schemas.openxmlformats.org/officeDocument/2006/relationships/image" Target="../media/image157.tiff"/><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slideLayout" Target="../slideLayouts/slideLayout7.xml"/><Relationship Id="rId1" Type="http://schemas.openxmlformats.org/officeDocument/2006/relationships/vmlDrawing" Target="../drawings/vmlDrawing4.vml"/><Relationship Id="rId5" Type="http://schemas.openxmlformats.org/officeDocument/2006/relationships/image" Target="../media/image158.wmf"/><Relationship Id="rId4" Type="http://schemas.openxmlformats.org/officeDocument/2006/relationships/oleObject" Target="../embeddings/oleObject2.bin"/></Relationships>
</file>

<file path=ppt/slides/_rels/slide123.xml.rels><?xml version="1.0" encoding="UTF-8" standalone="yes"?>
<Relationships xmlns="http://schemas.openxmlformats.org/package/2006/relationships"><Relationship Id="rId3" Type="http://schemas.openxmlformats.org/officeDocument/2006/relationships/image" Target="../media/image161.png"/><Relationship Id="rId2" Type="http://schemas.openxmlformats.org/officeDocument/2006/relationships/image" Target="../media/image160.png"/><Relationship Id="rId1" Type="http://schemas.openxmlformats.org/officeDocument/2006/relationships/slideLayout" Target="../slideLayouts/slideLayout7.xml"/><Relationship Id="rId4" Type="http://schemas.openxmlformats.org/officeDocument/2006/relationships/image" Target="../media/image162.png"/></Relationships>
</file>

<file path=ppt/slides/_rels/slide124.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67.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66.png"/><Relationship Id="rId5" Type="http://schemas.openxmlformats.org/officeDocument/2006/relationships/image" Target="../media/image165.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68.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69.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70.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71.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73.png"/><Relationship Id="rId2" Type="http://schemas.openxmlformats.org/officeDocument/2006/relationships/image" Target="../media/image172.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hyperlink" Target="https://hub.appirio.com/tech-blog/top-11-things-every-beginning-web-developer-should-know-part-1" TargetMode="External"/><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6.png"/></Relationships>
</file>

<file path=ppt/slides/_rels/slide136.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image" Target="../media/image177.png"/><Relationship Id="rId1" Type="http://schemas.openxmlformats.org/officeDocument/2006/relationships/slideLayout" Target="../slideLayouts/slideLayout7.xml"/><Relationship Id="rId5" Type="http://schemas.openxmlformats.org/officeDocument/2006/relationships/image" Target="../media/image180.png"/><Relationship Id="rId4" Type="http://schemas.openxmlformats.org/officeDocument/2006/relationships/image" Target="../media/image179.png"/></Relationships>
</file>

<file path=ppt/slides/_rels/slide137.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82.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85.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87.png"/><Relationship Id="rId2" Type="http://schemas.openxmlformats.org/officeDocument/2006/relationships/image" Target="../media/image186.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4" Type="http://schemas.openxmlformats.org/officeDocument/2006/relationships/image" Target="../media/image192.png"/></Relationships>
</file>

<file path=ppt/slides/_rels/slide145.xml.rels><?xml version="1.0" encoding="UTF-8" standalone="yes"?>
<Relationships xmlns="http://schemas.openxmlformats.org/package/2006/relationships"><Relationship Id="rId2" Type="http://schemas.openxmlformats.org/officeDocument/2006/relationships/image" Target="../media/image19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95.png"/><Relationship Id="rId2" Type="http://schemas.openxmlformats.org/officeDocument/2006/relationships/image" Target="../media/image194.pn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96.png"/><Relationship Id="rId7" Type="http://schemas.openxmlformats.org/officeDocument/2006/relationships/image" Target="../media/image200.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199.png"/><Relationship Id="rId5" Type="http://schemas.openxmlformats.org/officeDocument/2006/relationships/image" Target="../media/image198.png"/><Relationship Id="rId4" Type="http://schemas.openxmlformats.org/officeDocument/2006/relationships/image" Target="../media/image197.png"/></Relationships>
</file>

<file path=ppt/slides/_rels/slide148.xml.rels><?xml version="1.0" encoding="UTF-8" standalone="yes"?>
<Relationships xmlns="http://schemas.openxmlformats.org/package/2006/relationships"><Relationship Id="rId3" Type="http://schemas.openxmlformats.org/officeDocument/2006/relationships/image" Target="../media/image202.png"/><Relationship Id="rId2" Type="http://schemas.openxmlformats.org/officeDocument/2006/relationships/image" Target="../media/image201.pn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2" Type="http://schemas.openxmlformats.org/officeDocument/2006/relationships/image" Target="../media/image203.jpe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3" Type="http://schemas.openxmlformats.org/officeDocument/2006/relationships/image" Target="../media/image204.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205.png"/></Relationships>
</file>

<file path=ppt/slides/_rels/slide1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3" Type="http://schemas.openxmlformats.org/officeDocument/2006/relationships/image" Target="../media/image206.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4.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207.png"/></Relationships>
</file>

<file path=ppt/slides/_rels/slide155.xml.rels><?xml version="1.0" encoding="UTF-8" standalone="yes"?>
<Relationships xmlns="http://schemas.openxmlformats.org/package/2006/relationships"><Relationship Id="rId3" Type="http://schemas.openxmlformats.org/officeDocument/2006/relationships/image" Target="../media/image209.png"/><Relationship Id="rId2" Type="http://schemas.openxmlformats.org/officeDocument/2006/relationships/image" Target="../media/image208.png"/><Relationship Id="rId1" Type="http://schemas.openxmlformats.org/officeDocument/2006/relationships/slideLayout" Target="../slideLayouts/slideLayout7.xml"/><Relationship Id="rId4" Type="http://schemas.openxmlformats.org/officeDocument/2006/relationships/image" Target="../media/image210.png"/></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3" Type="http://schemas.openxmlformats.org/officeDocument/2006/relationships/image" Target="../media/image212.png"/><Relationship Id="rId2" Type="http://schemas.openxmlformats.org/officeDocument/2006/relationships/image" Target="../media/image211.png"/><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9.xml.rels><?xml version="1.0" encoding="UTF-8" standalone="yes"?>
<Relationships xmlns="http://schemas.openxmlformats.org/package/2006/relationships"><Relationship Id="rId3" Type="http://schemas.openxmlformats.org/officeDocument/2006/relationships/image" Target="../media/image214.png"/><Relationship Id="rId2" Type="http://schemas.openxmlformats.org/officeDocument/2006/relationships/image" Target="../media/image213.png"/><Relationship Id="rId1" Type="http://schemas.openxmlformats.org/officeDocument/2006/relationships/slideLayout" Target="../slideLayouts/slideLayout7.xml"/><Relationship Id="rId4" Type="http://schemas.openxmlformats.org/officeDocument/2006/relationships/image" Target="../media/image215.png"/></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_rels/slide1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5.gif"/><Relationship Id="rId2" Type="http://schemas.openxmlformats.org/officeDocument/2006/relationships/image" Target="../media/image14.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8.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jpeg"/><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2.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hyperlink" Target="https://community.nxp.com/docs/DOC-102546" TargetMode="External"/><Relationship Id="rId1" Type="http://schemas.openxmlformats.org/officeDocument/2006/relationships/slideLayout" Target="../slideLayouts/slideLayout7.xml"/><Relationship Id="rId4" Type="http://schemas.openxmlformats.org/officeDocument/2006/relationships/image" Target="../media/image6.png"/></Relationships>
</file>

<file path=ppt/slides/_rels/slide2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7.xml"/><Relationship Id="rId5" Type="http://schemas.openxmlformats.org/officeDocument/2006/relationships/image" Target="../media/image27.png"/><Relationship Id="rId4" Type="http://schemas.openxmlformats.org/officeDocument/2006/relationships/image" Target="../media/image26.png"/></Relationships>
</file>

<file path=ppt/slides/_rels/slide24.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8.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slideLayout" Target="../slideLayouts/slideLayout7.xml"/><Relationship Id="rId1" Type="http://schemas.openxmlformats.org/officeDocument/2006/relationships/vmlDrawing" Target="../drawings/vmlDrawing1.vml"/><Relationship Id="rId5" Type="http://schemas.openxmlformats.org/officeDocument/2006/relationships/image" Target="../media/image7.emf"/><Relationship Id="rId4" Type="http://schemas.openxmlformats.org/officeDocument/2006/relationships/oleObject" Target="../embeddings/oleObject1.bin"/></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31.jpeg"/><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jpeg"/><Relationship Id="rId1" Type="http://schemas.openxmlformats.org/officeDocument/2006/relationships/slideLayout" Target="../slideLayouts/slideLayout7.xml"/></Relationships>
</file>

<file path=ppt/slides/_rels/slide35.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2.vml"/><Relationship Id="rId4" Type="http://schemas.openxmlformats.org/officeDocument/2006/relationships/image" Target="../media/image37.emf"/></Relationships>
</file>

<file path=ppt/slides/_rels/slide3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38.png"/><Relationship Id="rId1" Type="http://schemas.openxmlformats.org/officeDocument/2006/relationships/slideLayout" Target="../slideLayouts/slideLayout7.xml"/><Relationship Id="rId4" Type="http://schemas.openxmlformats.org/officeDocument/2006/relationships/image" Target="../media/image40.jpeg"/></Relationships>
</file>

<file path=ppt/slides/_rels/slide38.xml.rels><?xml version="1.0" encoding="UTF-8" standalone="yes"?>
<Relationships xmlns="http://schemas.openxmlformats.org/package/2006/relationships"><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51.gif"/><Relationship Id="rId2" Type="http://schemas.openxmlformats.org/officeDocument/2006/relationships/image" Target="../media/image50.gif"/><Relationship Id="rId1" Type="http://schemas.openxmlformats.org/officeDocument/2006/relationships/slideLayout" Target="../slideLayouts/slideLayout7.xml"/><Relationship Id="rId5" Type="http://schemas.openxmlformats.org/officeDocument/2006/relationships/image" Target="../media/image53.png"/><Relationship Id="rId4" Type="http://schemas.openxmlformats.org/officeDocument/2006/relationships/image" Target="../media/image52.jpeg"/></Relationships>
</file>

<file path=ppt/slides/_rels/slide5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4.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57.png"/><Relationship Id="rId1" Type="http://schemas.openxmlformats.org/officeDocument/2006/relationships/slideLayout" Target="../slideLayouts/slideLayout7.xml"/><Relationship Id="rId4" Type="http://schemas.openxmlformats.org/officeDocument/2006/relationships/image" Target="../media/image58.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image" Target="../media/image66.jpeg"/><Relationship Id="rId1" Type="http://schemas.openxmlformats.org/officeDocument/2006/relationships/slideLayout" Target="../slideLayouts/slideLayout7.xml"/><Relationship Id="rId6" Type="http://schemas.openxmlformats.org/officeDocument/2006/relationships/image" Target="../media/image70.gif"/><Relationship Id="rId5" Type="http://schemas.openxmlformats.org/officeDocument/2006/relationships/image" Target="../media/image69.gif"/><Relationship Id="rId4" Type="http://schemas.openxmlformats.org/officeDocument/2006/relationships/image" Target="../media/image68.jpeg"/></Relationships>
</file>

<file path=ppt/slides/_rels/slide68.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71.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79.gi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82.png"/></Relationships>
</file>

<file path=ppt/slides/_rels/slide82.xml.rels><?xml version="1.0" encoding="UTF-8" standalone="yes"?>
<Relationships xmlns="http://schemas.openxmlformats.org/package/2006/relationships"><Relationship Id="rId2" Type="http://schemas.openxmlformats.org/officeDocument/2006/relationships/image" Target="../media/image83.jpeg"/><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84.png"/><Relationship Id="rId1" Type="http://schemas.openxmlformats.org/officeDocument/2006/relationships/slideLayout" Target="../slideLayouts/slideLayout7.xml"/><Relationship Id="rId4" Type="http://schemas.openxmlformats.org/officeDocument/2006/relationships/image" Target="../media/image86.emf"/></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8" Type="http://schemas.openxmlformats.org/officeDocument/2006/relationships/image" Target="../media/image96.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95.png"/><Relationship Id="rId2" Type="http://schemas.openxmlformats.org/officeDocument/2006/relationships/slideLayout" Target="../slideLayouts/slideLayout7.xml"/><Relationship Id="rId1" Type="http://schemas.openxmlformats.org/officeDocument/2006/relationships/vmlDrawing" Target="../drawings/vmlDrawing3.v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emf"/><Relationship Id="rId9" Type="http://schemas.openxmlformats.org/officeDocument/2006/relationships/image" Target="../media/image97.tiff"/></Relationships>
</file>

<file path=ppt/slides/_rels/slide89.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6" Type="http://schemas.openxmlformats.org/officeDocument/2006/relationships/hyperlink" Target="https://networkengineering.stackexchange.com/questions/36605/when-exactly-is-arp-protocol-is-used" TargetMode="External"/><Relationship Id="rId5" Type="http://schemas.openxmlformats.org/officeDocument/2006/relationships/image" Target="../media/image100.png"/><Relationship Id="rId4" Type="http://schemas.openxmlformats.org/officeDocument/2006/relationships/image" Target="../media/image99.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8" Type="http://schemas.openxmlformats.org/officeDocument/2006/relationships/image" Target="../media/image106.png"/><Relationship Id="rId3" Type="http://schemas.openxmlformats.org/officeDocument/2006/relationships/image" Target="../media/image102.png"/><Relationship Id="rId7" Type="http://schemas.openxmlformats.org/officeDocument/2006/relationships/image" Target="../media/image105.png"/><Relationship Id="rId12" Type="http://schemas.openxmlformats.org/officeDocument/2006/relationships/image" Target="../media/image110.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11" Type="http://schemas.openxmlformats.org/officeDocument/2006/relationships/image" Target="../media/image109.png"/><Relationship Id="rId5" Type="http://schemas.openxmlformats.org/officeDocument/2006/relationships/image" Target="../media/image104.png"/><Relationship Id="rId10" Type="http://schemas.openxmlformats.org/officeDocument/2006/relationships/image" Target="../media/image108.png"/><Relationship Id="rId4" Type="http://schemas.openxmlformats.org/officeDocument/2006/relationships/image" Target="../media/image103.png"/><Relationship Id="rId9" Type="http://schemas.openxmlformats.org/officeDocument/2006/relationships/image" Target="../media/image107.png"/></Relationships>
</file>

<file path=ppt/slides/_rels/slide92.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15.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19.png"/><Relationship Id="rId4" Type="http://schemas.openxmlformats.org/officeDocument/2006/relationships/image" Target="../media/image118.png"/></Relationships>
</file>

<file path=ppt/slides/_rels/slide97.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21.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22.png"/></Relationships>
</file>

<file path=ppt/slides/_rels/slide99.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2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dirty="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 xmlns:a16="http://schemas.microsoft.com/office/drawing/2014/main" id="{2130AF74-0337-408A-8E19-9808E8534A4F}"/>
              </a:ext>
            </a:extLst>
          </p:cNvPr>
          <p:cNvSpPr txBox="1"/>
          <p:nvPr/>
        </p:nvSpPr>
        <p:spPr>
          <a:xfrm>
            <a:off x="34096" y="755576"/>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pic>
        <p:nvPicPr>
          <p:cNvPr id="17410" name="Picture 2" descr="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1728" y="4572000"/>
            <a:ext cx="6305550" cy="5543551"/>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10125743" y="3490158"/>
            <a:ext cx="6804107" cy="923330"/>
          </a:xfrm>
          <a:prstGeom prst="rect">
            <a:avLst/>
          </a:prstGeom>
          <a:noFill/>
        </p:spPr>
        <p:txBody>
          <a:bodyPr wrap="none" rtlCol="0">
            <a:spAutoFit/>
          </a:bodyPr>
          <a:lstStyle/>
          <a:p>
            <a:r>
              <a:rPr lang="zh-CN" altLang="en-US" dirty="0"/>
              <a:t>下图是</a:t>
            </a:r>
            <a:r>
              <a:rPr lang="en-US" altLang="zh-CN" dirty="0"/>
              <a:t>sequence diagram</a:t>
            </a:r>
            <a:r>
              <a:rPr lang="zh-CN" altLang="en-US" dirty="0"/>
              <a:t>的例子，这里主要看</a:t>
            </a:r>
            <a:r>
              <a:rPr lang="en-US" altLang="zh-CN" b="1" dirty="0">
                <a:solidFill>
                  <a:srgbClr val="FF0000"/>
                </a:solidFill>
              </a:rPr>
              <a:t>opt</a:t>
            </a:r>
            <a:r>
              <a:rPr lang="zh-CN" altLang="en-US" b="1" dirty="0">
                <a:solidFill>
                  <a:srgbClr val="FF0000"/>
                </a:solidFill>
              </a:rPr>
              <a:t>，</a:t>
            </a:r>
            <a:r>
              <a:rPr lang="en-US" altLang="zh-CN" b="1" dirty="0">
                <a:solidFill>
                  <a:srgbClr val="FF0000"/>
                </a:solidFill>
              </a:rPr>
              <a:t>alt</a:t>
            </a:r>
            <a:r>
              <a:rPr lang="zh-CN" altLang="en-US" dirty="0"/>
              <a:t>和</a:t>
            </a:r>
            <a:r>
              <a:rPr lang="en-US" altLang="zh-CN" b="1" dirty="0">
                <a:solidFill>
                  <a:srgbClr val="FF0000"/>
                </a:solidFill>
              </a:rPr>
              <a:t>loop</a:t>
            </a:r>
            <a:r>
              <a:rPr lang="zh-CN" altLang="en-US" dirty="0"/>
              <a:t>的用法</a:t>
            </a:r>
            <a:endParaRPr lang="en-US" altLang="zh-CN" dirty="0"/>
          </a:p>
          <a:p>
            <a:pPr marL="285750" indent="-285750">
              <a:buFont typeface="Arial" panose="020B0604020202020204" pitchFamily="34" charset="0"/>
              <a:buChar char="•"/>
            </a:pPr>
            <a:r>
              <a:rPr kumimoji="1" lang="en-US" altLang="zh-CN" dirty="0"/>
              <a:t>Alt</a:t>
            </a:r>
            <a:r>
              <a:rPr kumimoji="1" lang="zh-CN" altLang="en-US" dirty="0"/>
              <a:t>框中，有人</a:t>
            </a:r>
            <a:r>
              <a:rPr kumimoji="1" lang="en-US" altLang="zh-CN" dirty="0"/>
              <a:t>if…</a:t>
            </a:r>
            <a:r>
              <a:rPr kumimoji="1" lang="zh-CN" altLang="en-US" dirty="0"/>
              <a:t>执行虚线以上的；</a:t>
            </a:r>
            <a:r>
              <a:rPr kumimoji="1" lang="en-US" altLang="zh-CN" dirty="0"/>
              <a:t>else</a:t>
            </a:r>
            <a:r>
              <a:rPr kumimoji="1" lang="zh-CN" altLang="en-US" dirty="0"/>
              <a:t>执行虚线以下的</a:t>
            </a:r>
            <a:endParaRPr kumimoji="1" lang="en-US" altLang="zh-CN" dirty="0"/>
          </a:p>
          <a:p>
            <a:pPr marL="285750" indent="-285750">
              <a:buFont typeface="Arial" panose="020B0604020202020204" pitchFamily="34" charset="0"/>
              <a:buChar char="•"/>
            </a:pPr>
            <a:r>
              <a:rPr lang="en-US" altLang="zh-CN" dirty="0"/>
              <a:t>Opt</a:t>
            </a:r>
            <a:r>
              <a:rPr lang="zh-CN" altLang="en-US" dirty="0"/>
              <a:t>框的话，只有条件满足才执行框里面的</a:t>
            </a:r>
            <a:endParaRPr kumimoji="1" lang="ja-JP" altLang="en-US" dirty="0"/>
          </a:p>
        </p:txBody>
      </p:sp>
    </p:spTree>
    <p:extLst>
      <p:ext uri="{BB962C8B-B14F-4D97-AF65-F5344CB8AC3E}">
        <p14:creationId xmlns:p14="http://schemas.microsoft.com/office/powerpoint/2010/main" val="3841275534"/>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 </a:t>
            </a:r>
            <a:r>
              <a:rPr lang="zh-CN" altLang="en-US" dirty="0"/>
              <a:t>就是选择启动那个系统</a:t>
            </a:r>
            <a:endParaRPr lang="en-US" dirty="0"/>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p:txBody>
      </p:sp>
      <p:pic>
        <p:nvPicPr>
          <p:cNvPr id="8" name="Picture 2" descr="Image result for linux splash screen">
            <a:extLst>
              <a:ext uri="{FF2B5EF4-FFF2-40B4-BE49-F238E27FC236}">
                <a16:creationId xmlns=""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7" y="3341479"/>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 xmlns:a16="http://schemas.microsoft.com/office/drawing/2014/main" id="{D8334613-5629-48FE-9A12-C919AF91CF0C}"/>
              </a:ext>
            </a:extLst>
          </p:cNvPr>
          <p:cNvSpPr txBox="1"/>
          <p:nvPr/>
        </p:nvSpPr>
        <p:spPr>
          <a:xfrm>
            <a:off x="2060848" y="5183874"/>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r>
              <a:rPr lang="en-US" dirty="0"/>
              <a:t> (</a:t>
            </a:r>
            <a:r>
              <a:rPr lang="zh-CN" altLang="en-US" dirty="0"/>
              <a:t>这里面有各种</a:t>
            </a:r>
            <a:r>
              <a:rPr lang="en-US" altLang="zh-CN" dirty="0"/>
              <a:t>parameter</a:t>
            </a:r>
            <a:r>
              <a:rPr lang="zh-CN" altLang="en-US" dirty="0"/>
              <a:t>，其中有用来给</a:t>
            </a:r>
            <a:r>
              <a:rPr lang="en-US" altLang="zh-CN" dirty="0" err="1"/>
              <a:t>initramfs</a:t>
            </a:r>
            <a:r>
              <a:rPr lang="zh-CN" altLang="en-US" dirty="0"/>
              <a:t>的</a:t>
            </a:r>
            <a:r>
              <a:rPr lang="en-US" dirty="0"/>
              <a:t>)</a:t>
            </a:r>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 xmlns:a16="http://schemas.microsoft.com/office/drawing/2014/main" id="{54E649E6-55B9-4BD7-98EE-3DE0718564C9}"/>
              </a:ext>
            </a:extLst>
          </p:cNvPr>
          <p:cNvSpPr/>
          <p:nvPr/>
        </p:nvSpPr>
        <p:spPr>
          <a:xfrm>
            <a:off x="-4171" y="7452320"/>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 xmlns:a16="http://schemas.microsoft.com/office/drawing/2014/main" id="{4C52A622-3905-427A-8DEA-228917ABFD7F}"/>
              </a:ext>
            </a:extLst>
          </p:cNvPr>
          <p:cNvSpPr txBox="1"/>
          <p:nvPr/>
        </p:nvSpPr>
        <p:spPr>
          <a:xfrm>
            <a:off x="2060848" y="7452320"/>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
        <p:nvSpPr>
          <p:cNvPr id="10" name="テキスト ボックス 9"/>
          <p:cNvSpPr txBox="1"/>
          <p:nvPr/>
        </p:nvSpPr>
        <p:spPr>
          <a:xfrm>
            <a:off x="8715647" y="5623449"/>
            <a:ext cx="8620245" cy="923330"/>
          </a:xfrm>
          <a:prstGeom prst="rect">
            <a:avLst/>
          </a:prstGeom>
          <a:noFill/>
        </p:spPr>
        <p:txBody>
          <a:bodyPr wrap="none" rtlCol="0">
            <a:spAutoFit/>
          </a:bodyPr>
          <a:lstStyle/>
          <a:p>
            <a:r>
              <a:rPr lang="zh-CN" altLang="en-US" dirty="0"/>
              <a:t>在这一步给</a:t>
            </a:r>
            <a:r>
              <a:rPr lang="en-US" altLang="zh-CN" dirty="0" err="1"/>
              <a:t>initramfs</a:t>
            </a:r>
            <a:r>
              <a:rPr lang="zh-CN" altLang="en-US" dirty="0"/>
              <a:t>各种</a:t>
            </a:r>
            <a:r>
              <a:rPr lang="en-US" altLang="zh-CN" dirty="0"/>
              <a:t>parameter</a:t>
            </a:r>
            <a:r>
              <a:rPr lang="zh-CN" altLang="en-US" dirty="0"/>
              <a:t>，如果</a:t>
            </a:r>
            <a:r>
              <a:rPr lang="en-US" altLang="zh-CN" dirty="0"/>
              <a:t>parameter</a:t>
            </a:r>
            <a:r>
              <a:rPr lang="zh-CN" altLang="en-US" dirty="0"/>
              <a:t>有错，则</a:t>
            </a:r>
            <a:r>
              <a:rPr lang="en-US" altLang="zh-CN" dirty="0" err="1"/>
              <a:t>linux</a:t>
            </a:r>
            <a:r>
              <a:rPr lang="zh-CN" altLang="en-US" dirty="0"/>
              <a:t>会启动</a:t>
            </a:r>
            <a:r>
              <a:rPr lang="en-US" altLang="zh-CN" dirty="0" err="1"/>
              <a:t>busybox</a:t>
            </a:r>
            <a:r>
              <a:rPr lang="en-US" altLang="zh-CN" dirty="0"/>
              <a:t> shell</a:t>
            </a:r>
          </a:p>
          <a:p>
            <a:r>
              <a:rPr kumimoji="1" lang="en-US" altLang="ja-JP" dirty="0"/>
              <a:t>Parameter</a:t>
            </a:r>
            <a:r>
              <a:rPr kumimoji="1" lang="zh-CN" altLang="en-US" dirty="0"/>
              <a:t>可以用</a:t>
            </a:r>
            <a:r>
              <a:rPr kumimoji="1" lang="en-US" altLang="zh-CN" dirty="0"/>
              <a:t>cat /proc/</a:t>
            </a:r>
            <a:r>
              <a:rPr kumimoji="1" lang="en-US" altLang="zh-CN" dirty="0" err="1"/>
              <a:t>cmdline</a:t>
            </a:r>
            <a:r>
              <a:rPr kumimoji="1" lang="zh-CN" altLang="en-US" dirty="0"/>
              <a:t>看</a:t>
            </a:r>
            <a:endParaRPr kumimoji="1" lang="en-US" altLang="zh-CN" dirty="0"/>
          </a:p>
          <a:p>
            <a:r>
              <a:rPr lang="zh-CN" altLang="en-US" dirty="0"/>
              <a:t>修改</a:t>
            </a:r>
            <a:r>
              <a:rPr lang="en-US" altLang="zh-CN" dirty="0"/>
              <a:t>/boot/grub/</a:t>
            </a:r>
            <a:r>
              <a:rPr lang="en-US" altLang="zh-CN" dirty="0" err="1"/>
              <a:t>grub.conf</a:t>
            </a:r>
            <a:r>
              <a:rPr lang="zh-CN" altLang="en-US" dirty="0"/>
              <a:t>可以修改上面</a:t>
            </a:r>
            <a:r>
              <a:rPr lang="en-US" altLang="zh-CN" dirty="0" err="1"/>
              <a:t>cmdline</a:t>
            </a:r>
            <a:r>
              <a:rPr lang="zh-CN" altLang="en-US" dirty="0"/>
              <a:t>中的</a:t>
            </a:r>
            <a:r>
              <a:rPr lang="en-US" altLang="zh-CN"/>
              <a:t>parameter</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
        <p:nvSpPr>
          <p:cNvPr id="4" name="テキスト ボックス 3"/>
          <p:cNvSpPr txBox="1"/>
          <p:nvPr/>
        </p:nvSpPr>
        <p:spPr>
          <a:xfrm>
            <a:off x="0" y="0"/>
            <a:ext cx="6855689" cy="923330"/>
          </a:xfrm>
          <a:prstGeom prst="rect">
            <a:avLst/>
          </a:prstGeom>
          <a:noFill/>
        </p:spPr>
        <p:txBody>
          <a:bodyPr wrap="square" rtlCol="0">
            <a:spAutoFit/>
          </a:bodyPr>
          <a:lstStyle/>
          <a:p>
            <a:r>
              <a:rPr kumimoji="1" lang="en-US" altLang="ja-JP" b="1" dirty="0">
                <a:solidFill>
                  <a:srgbClr val="FF0000"/>
                </a:solidFill>
              </a:rPr>
              <a:t>Wi-Fi </a:t>
            </a:r>
            <a:r>
              <a:rPr lang="en-US" altLang="ja-JP" b="1" dirty="0">
                <a:solidFill>
                  <a:srgbClr val="FF0000"/>
                </a:solidFill>
              </a:rPr>
              <a:t>Direct</a:t>
            </a:r>
            <a:r>
              <a:rPr lang="en-US" altLang="ja-JP" dirty="0"/>
              <a:t>, </a:t>
            </a:r>
            <a:r>
              <a:rPr lang="zh-CN" altLang="en-US" dirty="0"/>
              <a:t>也叫 </a:t>
            </a:r>
            <a:r>
              <a:rPr lang="en-US" altLang="zh-CN" b="1" dirty="0">
                <a:solidFill>
                  <a:srgbClr val="FF0000"/>
                </a:solidFill>
              </a:rPr>
              <a:t>Wi-Fi P2P</a:t>
            </a:r>
            <a:r>
              <a:rPr lang="en-US" altLang="zh-CN" dirty="0"/>
              <a:t>, is a Wi-Fi standard enabling devices to easily connect with each other without requiring a wireless access point.</a:t>
            </a:r>
          </a:p>
        </p:txBody>
      </p:sp>
    </p:spTree>
    <p:extLst>
      <p:ext uri="{BB962C8B-B14F-4D97-AF65-F5344CB8AC3E}">
        <p14:creationId xmlns:p14="http://schemas.microsoft.com/office/powerpoint/2010/main" val="2411433270"/>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3139321"/>
          </a:xfrm>
          <a:prstGeom prst="rect">
            <a:avLst/>
          </a:prstGeom>
          <a:noFill/>
        </p:spPr>
        <p:txBody>
          <a:bodyPr wrap="square" rtlCol="0">
            <a:spAutoFit/>
          </a:bodyPr>
          <a:lstStyle/>
          <a:p>
            <a:r>
              <a:rPr kumimoji="1" lang="en-US" altLang="ja-JP" b="1" dirty="0">
                <a:solidFill>
                  <a:srgbClr val="FF0000"/>
                </a:solidFill>
              </a:rPr>
              <a:t>Bluetooth</a:t>
            </a:r>
            <a:r>
              <a:rPr lang="zh-CN" altLang="en-US" dirty="0"/>
              <a:t>原理：</a:t>
            </a:r>
            <a:endParaRPr lang="en-US" altLang="zh-CN" dirty="0"/>
          </a:p>
          <a:p>
            <a:pPr marL="285750" indent="-285750">
              <a:buFont typeface="Arial" panose="020B0604020202020204" pitchFamily="34" charset="0"/>
              <a:buChar char="•"/>
            </a:pPr>
            <a:r>
              <a:rPr lang="en-US" altLang="zh-CN" dirty="0"/>
              <a:t>Scan</a:t>
            </a:r>
            <a:r>
              <a:rPr lang="zh-CN" altLang="en-US" dirty="0"/>
              <a:t>时，一个</a:t>
            </a:r>
            <a:r>
              <a:rPr lang="en-US" altLang="zh-CN" dirty="0"/>
              <a:t>device (actively inquiring device)</a:t>
            </a:r>
            <a:r>
              <a:rPr lang="zh-CN" altLang="en-US" dirty="0"/>
              <a:t>向特定</a:t>
            </a:r>
            <a:r>
              <a:rPr lang="en-US" altLang="zh-CN" dirty="0"/>
              <a:t>frequency</a:t>
            </a:r>
            <a:r>
              <a:rPr lang="zh-CN" altLang="en-US" dirty="0"/>
              <a:t>发</a:t>
            </a:r>
            <a:r>
              <a:rPr lang="en-US" altLang="zh-CN" dirty="0"/>
              <a:t>inquiry</a:t>
            </a:r>
            <a:r>
              <a:rPr lang="zh-CN" altLang="en-US" dirty="0"/>
              <a:t>；另一个</a:t>
            </a:r>
            <a:r>
              <a:rPr lang="en-US" altLang="zh-CN" dirty="0"/>
              <a:t>device(scanning device)listen on known frequency for inquiry scan</a:t>
            </a:r>
            <a:r>
              <a:rPr lang="zh-CN" altLang="en-US" dirty="0"/>
              <a:t>；如果</a:t>
            </a:r>
            <a:r>
              <a:rPr lang="en-US" altLang="zh-CN" dirty="0"/>
              <a:t>scanning device</a:t>
            </a:r>
            <a:r>
              <a:rPr lang="zh-CN" altLang="en-US" dirty="0"/>
              <a:t>收到</a:t>
            </a:r>
            <a:r>
              <a:rPr lang="en-US" altLang="zh-CN" dirty="0"/>
              <a:t>inquiry</a:t>
            </a:r>
            <a:r>
              <a:rPr lang="zh-CN" altLang="en-US" dirty="0"/>
              <a:t>，就发自己的信息</a:t>
            </a:r>
            <a:endParaRPr lang="en-US" altLang="zh-CN" dirty="0"/>
          </a:p>
          <a:p>
            <a:pPr marL="285750" indent="-285750">
              <a:buFont typeface="Arial" panose="020B0604020202020204" pitchFamily="34" charset="0"/>
              <a:buChar char="•"/>
            </a:pPr>
            <a:r>
              <a:rPr kumimoji="1" lang="en-US" altLang="zh-CN" dirty="0"/>
              <a:t>Pairing</a:t>
            </a:r>
            <a:r>
              <a:rPr kumimoji="1" lang="zh-CN" altLang="en-US" dirty="0"/>
              <a:t>时，见右图们，根据</a:t>
            </a:r>
            <a:r>
              <a:rPr kumimoji="1" lang="en-US" altLang="zh-CN" dirty="0"/>
              <a:t>authentication</a:t>
            </a:r>
            <a:r>
              <a:rPr kumimoji="1" lang="zh-CN" altLang="en-US" dirty="0"/>
              <a:t>种类不同，</a:t>
            </a:r>
            <a:r>
              <a:rPr kumimoji="1" lang="en-US" altLang="zh-CN" dirty="0"/>
              <a:t>sequence</a:t>
            </a:r>
            <a:r>
              <a:rPr kumimoji="1" lang="zh-CN" altLang="en-US" dirty="0"/>
              <a:t>也不同 </a:t>
            </a:r>
            <a:r>
              <a:rPr kumimoji="1" lang="en-US" altLang="zh-CN" dirty="0"/>
              <a:t>(</a:t>
            </a:r>
            <a:r>
              <a:rPr kumimoji="1" lang="zh-CN" altLang="en-US" dirty="0"/>
              <a:t>不同的是</a:t>
            </a:r>
            <a:r>
              <a:rPr kumimoji="1" lang="en-US" altLang="zh-CN" dirty="0"/>
              <a:t>3)</a:t>
            </a:r>
            <a:r>
              <a:rPr kumimoji="1" lang="zh-CN" altLang="en-US" dirty="0"/>
              <a:t>和</a:t>
            </a:r>
            <a:r>
              <a:rPr kumimoji="1" lang="en-US" altLang="zh-CN" dirty="0"/>
              <a:t>4), </a:t>
            </a:r>
            <a:r>
              <a:rPr kumimoji="1" lang="zh-CN" altLang="en-US" dirty="0"/>
              <a:t>会要求</a:t>
            </a:r>
            <a:r>
              <a:rPr kumimoji="1" lang="en-US" altLang="zh-CN" dirty="0"/>
              <a:t>initiator</a:t>
            </a:r>
            <a:r>
              <a:rPr kumimoji="1" lang="zh-CN" altLang="en-US" dirty="0"/>
              <a:t>和</a:t>
            </a:r>
            <a:r>
              <a:rPr kumimoji="1" lang="en-US" altLang="zh-CN" dirty="0"/>
              <a:t>responder</a:t>
            </a:r>
            <a:r>
              <a:rPr kumimoji="1" lang="zh-CN" altLang="en-US" dirty="0"/>
              <a:t>输入数字之后在</a:t>
            </a:r>
            <a:r>
              <a:rPr kumimoji="1" lang="en-US" altLang="zh-CN" dirty="0"/>
              <a:t>pairing</a:t>
            </a:r>
            <a:r>
              <a:rPr kumimoji="1" lang="zh-CN" altLang="en-US" dirty="0"/>
              <a:t>，详细见下面</a:t>
            </a:r>
            <a:r>
              <a:rPr kumimoji="1" lang="en-US" altLang="zh-CN" dirty="0"/>
              <a:t>PDF)</a:t>
            </a:r>
          </a:p>
          <a:p>
            <a:pPr marL="742950" lvl="1" indent="-285750">
              <a:buFont typeface="Arial" panose="020B0604020202020204" pitchFamily="34" charset="0"/>
              <a:buChar char="•"/>
            </a:pPr>
            <a:r>
              <a:rPr lang="zh-CN" altLang="en-US" dirty="0"/>
              <a:t>搜索 </a:t>
            </a:r>
            <a:r>
              <a:rPr lang="en-US" altLang="zh-CN" dirty="0"/>
              <a:t>“</a:t>
            </a:r>
            <a:r>
              <a:rPr lang="en-US" altLang="ja-JP" dirty="0"/>
              <a:t>Bluetooth user Interface Flow Diagrams for Bluetooth Secure Simple Pairing Devices (</a:t>
            </a:r>
            <a:r>
              <a:rPr lang="en-US" altLang="ja-JP" b="1" dirty="0"/>
              <a:t>PDF</a:t>
            </a:r>
            <a:r>
              <a:rPr lang="en-US" altLang="ja-JP" dirty="0"/>
              <a:t>)” for more information</a:t>
            </a:r>
          </a:p>
          <a:p>
            <a:pPr marL="742950" lvl="1" indent="-285750">
              <a:buFont typeface="Arial" panose="020B0604020202020204" pitchFamily="34" charset="0"/>
              <a:buChar char="•"/>
            </a:pPr>
            <a:r>
              <a:rPr kumimoji="1" lang="en-US" altLang="ja-JP" dirty="0"/>
              <a:t>Pair</a:t>
            </a:r>
            <a:r>
              <a:rPr kumimoji="1" lang="en-US" altLang="zh-CN" dirty="0"/>
              <a:t>i</a:t>
            </a:r>
            <a:r>
              <a:rPr kumimoji="1" lang="en-US" altLang="ja-JP" dirty="0"/>
              <a:t>ng</a:t>
            </a:r>
            <a:r>
              <a:rPr kumimoji="1" lang="zh-CN" altLang="en-US" dirty="0"/>
              <a:t>是的</a:t>
            </a:r>
            <a:r>
              <a:rPr kumimoji="1" lang="en-US" altLang="zh-CN" dirty="0"/>
              <a:t>key-exchange</a:t>
            </a:r>
            <a:r>
              <a:rPr kumimoji="1" lang="zh-CN" altLang="en-US" dirty="0"/>
              <a:t>过程，见左图</a:t>
            </a:r>
            <a:endParaRPr kumimoji="1" lang="ja-JP" altLang="en-US" dirty="0"/>
          </a:p>
        </p:txBody>
      </p:sp>
      <p:pic>
        <p:nvPicPr>
          <p:cNvPr id="174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5734050" cy="5016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72150" y="0"/>
            <a:ext cx="5772150" cy="5321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7101408" y="9854"/>
            <a:ext cx="162461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Initiator</a:t>
            </a:r>
            <a:r>
              <a:rPr kumimoji="1" lang="zh-CN" altLang="en-US" dirty="0"/>
              <a:t>的动作</a:t>
            </a:r>
            <a:endParaRPr kumimoji="1" lang="ja-JP" altLang="en-US" dirty="0"/>
          </a:p>
        </p:txBody>
      </p:sp>
      <p:sp>
        <p:nvSpPr>
          <p:cNvPr id="6" name="テキスト ボックス 5"/>
          <p:cNvSpPr txBox="1"/>
          <p:nvPr/>
        </p:nvSpPr>
        <p:spPr>
          <a:xfrm>
            <a:off x="10557792" y="0"/>
            <a:ext cx="1842364"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en-US" altLang="zh-CN" dirty="0"/>
              <a:t>responder</a:t>
            </a:r>
            <a:r>
              <a:rPr kumimoji="1" lang="zh-CN" altLang="en-US" dirty="0"/>
              <a:t>的动作</a:t>
            </a:r>
            <a:endParaRPr kumimoji="1" lang="ja-JP" altLang="en-US" dirty="0"/>
          </a:p>
        </p:txBody>
      </p:sp>
      <p:sp>
        <p:nvSpPr>
          <p:cNvPr id="7" name="テキスト ボックス 6"/>
          <p:cNvSpPr txBox="1"/>
          <p:nvPr/>
        </p:nvSpPr>
        <p:spPr>
          <a:xfrm>
            <a:off x="-3483768" y="3707904"/>
            <a:ext cx="3274807"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en-US" altLang="zh-CN" dirty="0"/>
              <a:t>Pairing</a:t>
            </a:r>
            <a:r>
              <a:rPr lang="zh-CN" altLang="en-US" dirty="0"/>
              <a:t>时屏幕上显示的</a:t>
            </a:r>
            <a:r>
              <a:rPr lang="en-US" altLang="zh-CN" dirty="0"/>
              <a:t>PIN code</a:t>
            </a:r>
            <a:endParaRPr kumimoji="1" lang="ja-JP" altLang="en-US" dirty="0"/>
          </a:p>
        </p:txBody>
      </p:sp>
      <p:sp>
        <p:nvSpPr>
          <p:cNvPr id="5" name="テキスト ボックス 4"/>
          <p:cNvSpPr txBox="1"/>
          <p:nvPr/>
        </p:nvSpPr>
        <p:spPr>
          <a:xfrm>
            <a:off x="7317432" y="4984234"/>
            <a:ext cx="4494372" cy="369332"/>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lang="zh-CN" altLang="en-US" dirty="0"/>
              <a:t>没</a:t>
            </a:r>
            <a:r>
              <a:rPr lang="en-US" altLang="zh-CN" dirty="0"/>
              <a:t>authentication</a:t>
            </a:r>
            <a:r>
              <a:rPr lang="zh-CN" altLang="en-US" dirty="0"/>
              <a:t>，</a:t>
            </a:r>
            <a:r>
              <a:rPr lang="en-US" altLang="zh-CN" dirty="0"/>
              <a:t>”Just work” sequence flow</a:t>
            </a:r>
          </a:p>
        </p:txBody>
      </p:sp>
    </p:spTree>
    <p:extLst>
      <p:ext uri="{BB962C8B-B14F-4D97-AF65-F5344CB8AC3E}">
        <p14:creationId xmlns:p14="http://schemas.microsoft.com/office/powerpoint/2010/main" val="42911808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the following PDF.</a:t>
            </a:r>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599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dirty="0"/>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 xmlns:a16="http://schemas.microsoft.com/office/drawing/2014/main" val="20000"/>
                    </a:ext>
                  </a:extLst>
                </a:gridCol>
                <a:gridCol w="3328080">
                  <a:extLst>
                    <a:ext uri="{9D8B030D-6E8A-4147-A177-3AD203B41FA5}">
                      <a16:colId xmlns=""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 xmlns:a16="http://schemas.microsoft.com/office/drawing/2014/main"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 xmlns:a16="http://schemas.microsoft.com/office/drawing/2014/main"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5493363" cy="2554545"/>
          </a:xfrm>
          <a:prstGeom prst="rect">
            <a:avLst/>
          </a:prstGeom>
          <a:noFill/>
        </p:spPr>
        <p:txBody>
          <a:bodyPr wrap="none" rtlCol="0">
            <a:spAutoFit/>
          </a:bodyPr>
          <a:lstStyle/>
          <a:p>
            <a:r>
              <a:rPr kumimoji="1" lang="en-US" altLang="ja-JP" sz="1600" b="1" dirty="0">
                <a:solidFill>
                  <a:srgbClr val="FF0000"/>
                </a:solidFill>
              </a:rPr>
              <a:t>HTML</a:t>
            </a:r>
            <a:r>
              <a:rPr kumimoji="1" lang="en-US" altLang="ja-JP" sz="1600" dirty="0"/>
              <a:t> (</a:t>
            </a:r>
            <a:r>
              <a:rPr lang="en-US" altLang="ja-JP" sz="1600" dirty="0"/>
              <a:t>Hyper Text Markup Language</a:t>
            </a:r>
            <a:r>
              <a:rPr kumimoji="1" lang="en-US" altLang="ja-JP" sz="1600" dirty="0"/>
              <a:t>)</a:t>
            </a:r>
          </a:p>
          <a:p>
            <a:pPr marL="285750" indent="-285750">
              <a:buFont typeface="Arial" panose="020B0604020202020204" pitchFamily="34" charset="0"/>
              <a:buChar char="•"/>
            </a:pPr>
            <a:r>
              <a:rPr lang="zh-CN" altLang="en-US" sz="1600" dirty="0"/>
              <a:t>很多网页看其</a:t>
            </a:r>
            <a:r>
              <a:rPr lang="en-US" altLang="zh-CN" sz="1600" dirty="0"/>
              <a:t>source code</a:t>
            </a:r>
            <a:r>
              <a:rPr lang="zh-CN" altLang="en-US" sz="1600" dirty="0"/>
              <a:t>，就是</a:t>
            </a:r>
            <a:r>
              <a:rPr lang="en-US" altLang="zh-CN" sz="1600" dirty="0"/>
              <a:t>HTML</a:t>
            </a:r>
            <a:r>
              <a:rPr lang="zh-CN" altLang="en-US" sz="1600" dirty="0"/>
              <a:t>写的</a:t>
            </a:r>
            <a:endParaRPr lang="en-US" altLang="zh-CN" sz="1600" dirty="0"/>
          </a:p>
          <a:p>
            <a:endParaRPr kumimoji="1" lang="en-US" altLang="ja-JP" sz="1600" dirty="0"/>
          </a:p>
          <a:p>
            <a:r>
              <a:rPr lang="en-US" altLang="ja-JP" sz="1600" b="1" dirty="0">
                <a:solidFill>
                  <a:srgbClr val="FF0000"/>
                </a:solidFill>
              </a:rPr>
              <a:t>CSS</a:t>
            </a:r>
            <a:r>
              <a:rPr lang="en-US" altLang="ja-JP" sz="1600" dirty="0"/>
              <a:t> (Cascading Style Sheets)</a:t>
            </a:r>
          </a:p>
          <a:p>
            <a:r>
              <a:rPr lang="en-US" altLang="ja-JP" sz="1600" b="1" dirty="0">
                <a:solidFill>
                  <a:srgbClr val="FF0000"/>
                </a:solidFill>
              </a:rPr>
              <a:t>jQuery</a:t>
            </a:r>
            <a:r>
              <a:rPr lang="en-US" altLang="ja-JP" sz="1600" dirty="0"/>
              <a:t>: a JavaScript library</a:t>
            </a:r>
          </a:p>
          <a:p>
            <a:endParaRPr kumimoji="1" lang="en-US" altLang="ja-JP" sz="1600" dirty="0"/>
          </a:p>
          <a:p>
            <a:r>
              <a:rPr lang="zh-CN" altLang="en-US" sz="1600" dirty="0"/>
              <a:t>总体来讲，一个网站应该由一下组成，</a:t>
            </a:r>
            <a:r>
              <a:rPr lang="en-US" altLang="zh-CN" sz="1600" dirty="0"/>
              <a:t>front-end</a:t>
            </a:r>
            <a:r>
              <a:rPr lang="zh-CN" altLang="en-US" sz="1600" dirty="0"/>
              <a:t>的基本构成</a:t>
            </a:r>
            <a:endParaRPr lang="en-US" altLang="zh-CN" sz="1600" dirty="0"/>
          </a:p>
          <a:p>
            <a:pPr marL="285750" indent="-285750">
              <a:buFont typeface="Arial" panose="020B0604020202020204" pitchFamily="34" charset="0"/>
              <a:buChar char="•"/>
            </a:pPr>
            <a:r>
              <a:rPr lang="en-US" altLang="ja-JP" sz="1600" dirty="0"/>
              <a:t>HTML markup for document structure, </a:t>
            </a:r>
          </a:p>
          <a:p>
            <a:pPr marL="285750" indent="-285750">
              <a:buFont typeface="Arial" panose="020B0604020202020204" pitchFamily="34" charset="0"/>
              <a:buChar char="•"/>
            </a:pPr>
            <a:r>
              <a:rPr lang="en-US" altLang="ja-JP" sz="1600" dirty="0"/>
              <a:t>CSS for document style, </a:t>
            </a:r>
          </a:p>
          <a:p>
            <a:pPr marL="285750" indent="-285750">
              <a:buFont typeface="Arial" panose="020B0604020202020204" pitchFamily="34" charset="0"/>
              <a:buChar char="•"/>
            </a:pPr>
            <a:r>
              <a:rPr lang="en-US" altLang="ja-JP" sz="1600" dirty="0"/>
              <a:t>JavaScript for application logic (interaction)</a:t>
            </a:r>
            <a:endParaRPr kumimoji="1" lang="ja-JP" altLang="en-US" sz="1600"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7804248" y="4355976"/>
            <a:ext cx="7781085" cy="2308324"/>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lang="zh-CN" altLang="en-US" dirty="0"/>
              <a:t>用</a:t>
            </a:r>
            <a:r>
              <a:rPr lang="en-US" altLang="zh-CN" dirty="0"/>
              <a:t>&lt;iframe&gt; tag (inline frame)</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テキスト ボックス 4"/>
          <p:cNvSpPr txBox="1"/>
          <p:nvPr/>
        </p:nvSpPr>
        <p:spPr>
          <a:xfrm>
            <a:off x="116632" y="6941299"/>
            <a:ext cx="13661945" cy="2031325"/>
          </a:xfrm>
          <a:prstGeom prst="rect">
            <a:avLst/>
          </a:prstGeom>
          <a:noFill/>
        </p:spPr>
        <p:txBody>
          <a:bodyPr wrap="none" rtlCol="0">
            <a:spAutoFit/>
          </a:bodyPr>
          <a:lstStyle/>
          <a:p>
            <a:r>
              <a:rPr kumimoji="1" lang="en-US" altLang="ja-JP" b="1" dirty="0">
                <a:solidFill>
                  <a:srgbClr val="FF0000"/>
                </a:solidFill>
              </a:rPr>
              <a:t>Full stack </a:t>
            </a:r>
            <a:r>
              <a:rPr kumimoji="1" lang="en-US" altLang="ja-JP" b="1" dirty="0"/>
              <a:t>developer </a:t>
            </a:r>
            <a:r>
              <a:rPr kumimoji="1" lang="en-US" altLang="ja-JP" dirty="0"/>
              <a:t>meaning:</a:t>
            </a:r>
          </a:p>
          <a:p>
            <a:pPr marL="285750" indent="-285750">
              <a:buFont typeface="Arial" panose="020B0604020202020204" pitchFamily="34" charset="0"/>
              <a:buChar char="•"/>
            </a:pPr>
            <a:r>
              <a:rPr lang="zh-CN" altLang="en-US" dirty="0"/>
              <a:t>参考 </a:t>
            </a:r>
            <a:r>
              <a:rPr lang="en-US" altLang="ja-JP" dirty="0">
                <a:hlinkClick r:id="rId3"/>
              </a:rPr>
              <a:t>https://hub.appirio.com/tech-blog/top-11-things-every-beginning-web-developer-should-know-part-1</a:t>
            </a:r>
            <a:endParaRPr lang="en-US" altLang="ja-JP" dirty="0"/>
          </a:p>
          <a:p>
            <a:pPr marL="285750" indent="-285750">
              <a:buFont typeface="Arial" panose="020B0604020202020204" pitchFamily="34" charset="0"/>
              <a:buChar char="•"/>
            </a:pPr>
            <a:r>
              <a:rPr kumimoji="1" lang="zh-CN" altLang="en-US" dirty="0"/>
              <a:t>总结一下，</a:t>
            </a:r>
            <a:r>
              <a:rPr kumimoji="1" lang="en-US" altLang="zh-CN" dirty="0"/>
              <a:t>stack</a:t>
            </a:r>
            <a:r>
              <a:rPr kumimoji="1" lang="zh-CN" altLang="en-US" dirty="0"/>
              <a:t>是指一系列</a:t>
            </a:r>
            <a:r>
              <a:rPr kumimoji="1" lang="en-US" altLang="zh-CN" dirty="0"/>
              <a:t>web tech</a:t>
            </a:r>
            <a:r>
              <a:rPr kumimoji="1" lang="zh-CN" altLang="en-US" dirty="0"/>
              <a:t>的总和，现在来讲，</a:t>
            </a:r>
            <a:r>
              <a:rPr lang="en-US" altLang="zh-CN" dirty="0"/>
              <a:t>full stack </a:t>
            </a:r>
            <a:r>
              <a:rPr lang="zh-CN" altLang="en-US" dirty="0"/>
              <a:t>是指</a:t>
            </a:r>
            <a:r>
              <a:rPr lang="en-US" altLang="zh-CN" b="1" dirty="0">
                <a:solidFill>
                  <a:srgbClr val="FF0000"/>
                </a:solidFill>
              </a:rPr>
              <a:t>MEAN</a:t>
            </a:r>
            <a:r>
              <a:rPr lang="zh-CN" altLang="en-US" dirty="0"/>
              <a:t>，而</a:t>
            </a:r>
            <a:r>
              <a:rPr lang="en-US" altLang="zh-CN" dirty="0"/>
              <a:t>10</a:t>
            </a:r>
            <a:r>
              <a:rPr lang="zh-CN" altLang="en-US" dirty="0"/>
              <a:t>年前</a:t>
            </a:r>
            <a:r>
              <a:rPr lang="en-US" altLang="zh-CN" dirty="0"/>
              <a:t>full stack</a:t>
            </a:r>
            <a:r>
              <a:rPr lang="zh-CN" altLang="en-US" dirty="0"/>
              <a:t>指</a:t>
            </a:r>
            <a:r>
              <a:rPr lang="en-US" altLang="zh-CN" b="1" dirty="0"/>
              <a:t>LAMP</a:t>
            </a:r>
            <a:r>
              <a:rPr lang="en-US" altLang="zh-CN" dirty="0"/>
              <a:t> (Linux, Apache, MySQL, PHP)</a:t>
            </a:r>
            <a:endParaRPr kumimoji="1" lang="en-US" altLang="zh-CN" dirty="0"/>
          </a:p>
          <a:p>
            <a:pPr marL="742950" lvl="1" indent="-285750">
              <a:buFont typeface="Arial" panose="020B0604020202020204" pitchFamily="34" charset="0"/>
              <a:buChar char="•"/>
            </a:pPr>
            <a:r>
              <a:rPr kumimoji="1" lang="en-US" altLang="ja-JP" dirty="0" err="1"/>
              <a:t>Mongodb</a:t>
            </a:r>
            <a:endParaRPr kumimoji="1" lang="en-US" altLang="ja-JP" dirty="0"/>
          </a:p>
          <a:p>
            <a:pPr marL="742950" lvl="1" indent="-285750">
              <a:buFont typeface="Arial" panose="020B0604020202020204" pitchFamily="34" charset="0"/>
              <a:buChar char="•"/>
            </a:pPr>
            <a:r>
              <a:rPr lang="en-US" altLang="ja-JP" dirty="0"/>
              <a:t>Express (a “router” for </a:t>
            </a:r>
            <a:r>
              <a:rPr lang="en-US" altLang="ja-JP" dirty="0" err="1"/>
              <a:t>NodeJs</a:t>
            </a:r>
            <a:r>
              <a:rPr lang="en-US" altLang="ja-JP" dirty="0"/>
              <a:t>), router here is a read the URL and display right page</a:t>
            </a:r>
          </a:p>
          <a:p>
            <a:pPr marL="742950" lvl="1" indent="-285750">
              <a:buFont typeface="Arial" panose="020B0604020202020204" pitchFamily="34" charset="0"/>
              <a:buChar char="•"/>
            </a:pPr>
            <a:r>
              <a:rPr kumimoji="1" lang="en-US" altLang="ja-JP" dirty="0" err="1"/>
              <a:t>AngularJs</a:t>
            </a:r>
            <a:r>
              <a:rPr kumimoji="1" lang="en-US" altLang="ja-JP" dirty="0"/>
              <a:t> (a framework, front-end, to display HTML </a:t>
            </a:r>
            <a:r>
              <a:rPr kumimoji="1" lang="en-US" altLang="ja-JP" i="1" dirty="0"/>
              <a:t>dynamically</a:t>
            </a:r>
            <a:r>
              <a:rPr kumimoji="1" lang="en-US" altLang="ja-JP" dirty="0"/>
              <a:t>)</a:t>
            </a:r>
          </a:p>
          <a:p>
            <a:pPr marL="742950" lvl="1" indent="-285750">
              <a:buFont typeface="Arial" panose="020B0604020202020204" pitchFamily="34" charset="0"/>
              <a:buChar char="•"/>
            </a:pPr>
            <a:r>
              <a:rPr lang="en-US" altLang="ja-JP" dirty="0" err="1"/>
              <a:t>NodeJs</a:t>
            </a:r>
            <a:r>
              <a:rPr lang="en-US" altLang="ja-JP" dirty="0"/>
              <a:t> (a framework can be both front and back –end, usually back-end)</a:t>
            </a:r>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12280285"/>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p>
          <a:p>
            <a:pPr marL="285750" indent="-285750">
              <a:buFont typeface="Arial" panose="020B0604020202020204" pitchFamily="34" charset="0"/>
              <a:buChar char="•"/>
            </a:pPr>
            <a:r>
              <a:rPr kumimoji="1" lang="en-US" altLang="ja-JP" dirty="0"/>
              <a:t>DOCTYPE tag, to specify which version of HTML</a:t>
            </a:r>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a:t>
            </a:r>
            <a:r>
              <a:rPr lang="en-US" altLang="ja-JP" b="1" dirty="0"/>
              <a:t>DOM</a:t>
            </a:r>
            <a:r>
              <a:rPr lang="en-US" altLang="ja-JP" dirty="0"/>
              <a:t>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 </a:t>
            </a:r>
            <a:r>
              <a:rPr lang="en-US" altLang="ja-JP" dirty="0" err="1"/>
              <a:t>websocket</a:t>
            </a:r>
            <a:r>
              <a:rPr lang="en-US" altLang="ja-JP" dirty="0"/>
              <a:t> (also server-sent DOM) is a HTML5 solution for former </a:t>
            </a:r>
            <a:r>
              <a:rPr lang="en-US" altLang="ja-JP" b="1" dirty="0">
                <a:solidFill>
                  <a:srgbClr val="FF0000"/>
                </a:solidFill>
              </a:rPr>
              <a:t>HTTP long polling</a:t>
            </a:r>
            <a:r>
              <a:rPr lang="en-US" altLang="ja-JP" dirty="0"/>
              <a:t> (</a:t>
            </a:r>
            <a:r>
              <a:rPr lang="zh-CN" altLang="en-US" dirty="0"/>
              <a:t>不清楚</a:t>
            </a:r>
            <a:r>
              <a:rPr lang="en-US" altLang="zh-CN" dirty="0"/>
              <a:t>how this work</a:t>
            </a:r>
            <a:r>
              <a:rPr lang="en-US" altLang="ja-JP" dirty="0"/>
              <a:t>)</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b="1" dirty="0"/>
              <a:t>Web Storage </a:t>
            </a:r>
            <a:r>
              <a:rPr lang="en-US" altLang="ja-JP" dirty="0"/>
              <a:t>(</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a:p>
            <a:pPr marL="285750" indent="-285750">
              <a:buFont typeface="Arial" panose="020B0604020202020204" pitchFamily="34" charset="0"/>
              <a:buChar char="•"/>
            </a:pPr>
            <a:r>
              <a:rPr lang="en-US" altLang="ja-JP" dirty="0"/>
              <a:t>A </a:t>
            </a:r>
            <a:r>
              <a:rPr lang="en-US" altLang="ja-JP" b="1" dirty="0"/>
              <a:t>meta tag </a:t>
            </a:r>
            <a:r>
              <a:rPr lang="en-US" altLang="ja-JP" dirty="0"/>
              <a:t>is a tag (that is, a coding statement) in the Hypertext Markup Language (HTML) that describes some aspect of the contents of a Web page. </a:t>
            </a:r>
            <a:r>
              <a:rPr lang="zh-CN" altLang="en-US" dirty="0"/>
              <a:t>一个</a:t>
            </a:r>
            <a:r>
              <a:rPr lang="en-US" altLang="zh-CN" dirty="0"/>
              <a:t>HTML</a:t>
            </a:r>
            <a:r>
              <a:rPr lang="zh-CN" altLang="en-US" dirty="0"/>
              <a:t>可以有多个</a:t>
            </a:r>
            <a:r>
              <a:rPr lang="en-US" altLang="zh-CN" dirty="0"/>
              <a:t>meta tag</a:t>
            </a:r>
            <a:endParaRPr lang="en-US" altLang="ja-JP" dirty="0"/>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&lt;meta name=“description” content=“this page is about…”&gt;</a:t>
            </a:r>
          </a:p>
          <a:p>
            <a:pPr marL="742950" lvl="1" indent="-285750">
              <a:buFont typeface="Arial" panose="020B0604020202020204" pitchFamily="34" charset="0"/>
              <a:buChar char="•"/>
            </a:pPr>
            <a:r>
              <a:rPr lang="en-US" altLang="ja-JP" dirty="0"/>
              <a:t>&lt;meta name=“keywords” content=“HTML, CSS, XML”&gt;</a:t>
            </a:r>
          </a:p>
          <a:p>
            <a:pPr marL="742950" lvl="1" indent="-285750">
              <a:buFont typeface="Arial" panose="020B0604020202020204" pitchFamily="34" charset="0"/>
              <a:buChar char="•"/>
            </a:pPr>
            <a:r>
              <a:rPr lang="en-US" altLang="ja-JP" b="1" dirty="0"/>
              <a:t>Search engine (web crawler) can read meta tags</a:t>
            </a:r>
            <a:r>
              <a:rPr lang="en-US" altLang="ja-JP" dirty="0"/>
              <a:t>, to categorize webpages.</a:t>
            </a:r>
          </a:p>
        </p:txBody>
      </p:sp>
      <p:pic>
        <p:nvPicPr>
          <p:cNvPr id="3" name="Picture 8">
            <a:extLst>
              <a:ext uri="{FF2B5EF4-FFF2-40B4-BE49-F238E27FC236}">
                <a16:creationId xmlns="" xmlns:a16="http://schemas.microsoft.com/office/drawing/2014/main" id="{458B1DB7-1AF5-4B59-A1FC-52FB71D292A8}"/>
              </a:ext>
            </a:extLst>
          </p:cNvPr>
          <p:cNvPicPr>
            <a:picLocks noChangeAspect="1"/>
          </p:cNvPicPr>
          <p:nvPr/>
        </p:nvPicPr>
        <p:blipFill>
          <a:blip r:embed="rId3"/>
          <a:stretch>
            <a:fillRect/>
          </a:stretch>
        </p:blipFill>
        <p:spPr>
          <a:xfrm>
            <a:off x="6858000" y="0"/>
            <a:ext cx="3209925" cy="6343650"/>
          </a:xfrm>
          <a:prstGeom prst="rect">
            <a:avLst/>
          </a:prstGeom>
        </p:spPr>
      </p:pic>
      <p:sp>
        <p:nvSpPr>
          <p:cNvPr id="4" name="テキスト ボックス 3"/>
          <p:cNvSpPr txBox="1"/>
          <p:nvPr/>
        </p:nvSpPr>
        <p:spPr>
          <a:xfrm>
            <a:off x="7169827" y="7452320"/>
            <a:ext cx="6738127" cy="1754326"/>
          </a:xfrm>
          <a:prstGeom prst="rect">
            <a:avLst/>
          </a:prstGeom>
          <a:noFill/>
        </p:spPr>
        <p:txBody>
          <a:bodyPr wrap="none" rtlCol="0">
            <a:spAutoFit/>
          </a:bodyPr>
          <a:lstStyle/>
          <a:p>
            <a:r>
              <a:rPr kumimoji="1" lang="en-US" altLang="ja-JP" b="1" dirty="0">
                <a:solidFill>
                  <a:srgbClr val="FF0000"/>
                </a:solidFill>
              </a:rPr>
              <a:t>UTF-8</a:t>
            </a:r>
            <a:r>
              <a:rPr kumimoji="1" lang="en-US" altLang="ja-JP" dirty="0"/>
              <a:t> explained:</a:t>
            </a:r>
          </a:p>
          <a:p>
            <a:pPr marL="285750" indent="-285750">
              <a:buFont typeface="Arial" panose="020B0604020202020204" pitchFamily="34" charset="0"/>
              <a:buChar char="•"/>
            </a:pPr>
            <a:r>
              <a:rPr kumimoji="1" lang="en-US" altLang="ja-JP" dirty="0"/>
              <a:t>Is a variable width character encoding method (</a:t>
            </a:r>
            <a:r>
              <a:rPr kumimoji="1" lang="zh-CN" altLang="en-US" dirty="0"/>
              <a:t>长度是</a:t>
            </a:r>
            <a:r>
              <a:rPr kumimoji="1" lang="en-US" altLang="zh-CN" dirty="0"/>
              <a:t>1~4 bytes</a:t>
            </a:r>
            <a:r>
              <a:rPr kumimoji="1" lang="en-US" altLang="ja-JP" dirty="0"/>
              <a:t>)</a:t>
            </a:r>
          </a:p>
          <a:p>
            <a:pPr marL="285750" indent="-285750">
              <a:buFont typeface="Arial" panose="020B0604020202020204" pitchFamily="34" charset="0"/>
              <a:buChar char="•"/>
            </a:pPr>
            <a:r>
              <a:rPr lang="zh-CN" altLang="en-US" dirty="0"/>
              <a:t>可以</a:t>
            </a:r>
            <a:r>
              <a:rPr lang="en-US" altLang="zh-CN" dirty="0"/>
              <a:t>encode 1,112,064</a:t>
            </a:r>
            <a:r>
              <a:rPr lang="zh-CN" altLang="en-US" dirty="0"/>
              <a:t>个字符</a:t>
            </a:r>
            <a:endParaRPr lang="en-US" altLang="zh-CN" dirty="0"/>
          </a:p>
          <a:p>
            <a:pPr marL="285750" indent="-285750">
              <a:buFont typeface="Arial" panose="020B0604020202020204" pitchFamily="34" charset="0"/>
              <a:buChar char="•"/>
            </a:pPr>
            <a:r>
              <a:rPr lang="en-US" altLang="zh-CN" dirty="0"/>
              <a:t>Compatible with ASCII</a:t>
            </a:r>
          </a:p>
          <a:p>
            <a:pPr marL="285750" indent="-285750">
              <a:buFont typeface="Arial" panose="020B0604020202020204" pitchFamily="34" charset="0"/>
              <a:buChar char="•"/>
            </a:pPr>
            <a:r>
              <a:rPr lang="en-US" altLang="zh-CN" dirty="0"/>
              <a:t>Encoding</a:t>
            </a:r>
            <a:r>
              <a:rPr lang="zh-CN" altLang="en-US" dirty="0"/>
              <a:t>方法见下图，就是</a:t>
            </a:r>
            <a:r>
              <a:rPr lang="en-US" altLang="zh-CN" dirty="0"/>
              <a:t>x</a:t>
            </a:r>
            <a:r>
              <a:rPr lang="zh-CN" altLang="en-US" dirty="0"/>
              <a:t>代表数据</a:t>
            </a:r>
            <a:r>
              <a:rPr lang="en-US" altLang="zh-CN" dirty="0"/>
              <a:t>bit</a:t>
            </a:r>
            <a:r>
              <a:rPr lang="zh-CN" altLang="en-US" dirty="0"/>
              <a:t>，</a:t>
            </a:r>
            <a:r>
              <a:rPr lang="en-US" altLang="zh-CN" dirty="0"/>
              <a:t>0</a:t>
            </a:r>
            <a:r>
              <a:rPr lang="zh-CN" altLang="en-US" dirty="0"/>
              <a:t>和</a:t>
            </a:r>
            <a:r>
              <a:rPr lang="en-US" altLang="zh-CN" dirty="0"/>
              <a:t>1</a:t>
            </a:r>
            <a:r>
              <a:rPr lang="zh-CN" altLang="en-US" dirty="0"/>
              <a:t>代表</a:t>
            </a:r>
            <a:r>
              <a:rPr lang="en-US" altLang="zh-CN" dirty="0"/>
              <a:t>byte</a:t>
            </a:r>
            <a:r>
              <a:rPr lang="zh-CN" altLang="en-US" dirty="0"/>
              <a:t>识别</a:t>
            </a:r>
            <a:r>
              <a:rPr lang="en-US" altLang="zh-CN" dirty="0"/>
              <a:t>bit</a:t>
            </a:r>
          </a:p>
          <a:p>
            <a:pPr marL="742950" lvl="1" indent="-285750">
              <a:buFont typeface="Arial" panose="020B0604020202020204" pitchFamily="34" charset="0"/>
              <a:buChar char="•"/>
            </a:pPr>
            <a:r>
              <a:rPr lang="zh-CN" altLang="en-US" dirty="0"/>
              <a:t>数据</a:t>
            </a:r>
            <a:r>
              <a:rPr lang="en-US" altLang="zh-CN" dirty="0"/>
              <a:t>bit</a:t>
            </a:r>
            <a:r>
              <a:rPr lang="zh-CN" altLang="en-US" dirty="0"/>
              <a:t>总共有</a:t>
            </a:r>
            <a:r>
              <a:rPr lang="en-US" altLang="zh-CN" dirty="0"/>
              <a:t>21</a:t>
            </a:r>
            <a:r>
              <a:rPr lang="zh-CN" altLang="en-US" dirty="0"/>
              <a:t>个</a:t>
            </a:r>
            <a:endParaRPr lang="en-US" altLang="zh-CN" dirty="0"/>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45424" y="9204746"/>
            <a:ext cx="6267450" cy="1631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1">
            <a:extLst>
              <a:ext uri="{FF2B5EF4-FFF2-40B4-BE49-F238E27FC236}">
                <a16:creationId xmlns="" xmlns:a16="http://schemas.microsoft.com/office/drawing/2014/main" id="{FB6B3CCF-DECD-4356-88B6-B15A4F402A9C}"/>
              </a:ext>
            </a:extLst>
          </p:cNvPr>
          <p:cNvSpPr txBox="1"/>
          <p:nvPr/>
        </p:nvSpPr>
        <p:spPr>
          <a:xfrm>
            <a:off x="-3987824" y="-11407"/>
            <a:ext cx="3884222" cy="3416320"/>
          </a:xfrm>
          <a:prstGeom prst="rect">
            <a:avLst/>
          </a:prstGeom>
          <a:noFill/>
        </p:spPr>
        <p:txBody>
          <a:bodyPr wrap="square" rtlCol="0">
            <a:spAutoFit/>
          </a:bodyPr>
          <a:lstStyle/>
          <a:p>
            <a:r>
              <a:rPr lang="en-US" dirty="0"/>
              <a:t>Method to</a:t>
            </a:r>
            <a:r>
              <a:rPr lang="en-US" b="1" dirty="0"/>
              <a:t> </a:t>
            </a:r>
            <a:r>
              <a:rPr lang="en-US" b="1" dirty="0">
                <a:solidFill>
                  <a:srgbClr val="FF0000"/>
                </a:solidFill>
              </a:rPr>
              <a:t>reduce page load time</a:t>
            </a:r>
          </a:p>
          <a:p>
            <a:pPr marL="285750" indent="-285750">
              <a:buFont typeface="Arial" panose="020B0604020202020204" pitchFamily="34" charset="0"/>
              <a:buChar char="•"/>
            </a:pPr>
            <a:r>
              <a:rPr lang="en-US" dirty="0"/>
              <a:t>Reduce image size</a:t>
            </a:r>
          </a:p>
          <a:p>
            <a:pPr marL="285750" indent="-285750">
              <a:buFont typeface="Arial" panose="020B0604020202020204" pitchFamily="34" charset="0"/>
              <a:buChar char="•"/>
            </a:pPr>
            <a:r>
              <a:rPr lang="en-US" dirty="0"/>
              <a:t>Remove unnecessary widgets</a:t>
            </a:r>
          </a:p>
          <a:p>
            <a:pPr marL="285750" indent="-285750">
              <a:buFont typeface="Arial" panose="020B0604020202020204" pitchFamily="34" charset="0"/>
              <a:buChar char="•"/>
            </a:pPr>
            <a:r>
              <a:rPr lang="en-US" dirty="0"/>
              <a:t>HTTP compression, minimize http requests</a:t>
            </a:r>
          </a:p>
          <a:p>
            <a:pPr marL="285750" indent="-285750">
              <a:buFont typeface="Arial" panose="020B0604020202020204" pitchFamily="34" charset="0"/>
              <a:buChar char="•"/>
            </a:pPr>
            <a:r>
              <a:rPr lang="en-US" dirty="0"/>
              <a:t>Place CSS at top, and script reference at bottom, or in external file</a:t>
            </a:r>
          </a:p>
          <a:p>
            <a:pPr marL="285750" indent="-285750">
              <a:buFont typeface="Arial" panose="020B0604020202020204" pitchFamily="34" charset="0"/>
              <a:buChar char="•"/>
            </a:pPr>
            <a:r>
              <a:rPr lang="en-US" dirty="0"/>
              <a:t>Reduce redirect</a:t>
            </a:r>
          </a:p>
          <a:p>
            <a:pPr marL="285750" indent="-285750">
              <a:buFont typeface="Arial" panose="020B0604020202020204" pitchFamily="34" charset="0"/>
              <a:buChar char="•"/>
            </a:pPr>
            <a:r>
              <a:rPr lang="en-US" dirty="0"/>
              <a:t>Cache (browser caching)</a:t>
            </a:r>
          </a:p>
          <a:p>
            <a:pPr marL="285750" indent="-285750">
              <a:buFont typeface="Arial" panose="020B0604020202020204" pitchFamily="34" charset="0"/>
              <a:buChar char="•"/>
            </a:pPr>
            <a:r>
              <a:rPr lang="en-US" dirty="0"/>
              <a:t>Use </a:t>
            </a:r>
            <a:r>
              <a:rPr lang="en-US" b="1" dirty="0">
                <a:solidFill>
                  <a:srgbClr val="FF0000"/>
                </a:solidFill>
              </a:rPr>
              <a:t>Google </a:t>
            </a:r>
            <a:r>
              <a:rPr lang="en-US" b="1" dirty="0" err="1">
                <a:solidFill>
                  <a:srgbClr val="FF0000"/>
                </a:solidFill>
              </a:rPr>
              <a:t>PageSpeed</a:t>
            </a:r>
            <a:r>
              <a:rPr lang="en-US" b="1" dirty="0">
                <a:solidFill>
                  <a:srgbClr val="FF0000"/>
                </a:solidFill>
              </a:rPr>
              <a:t> </a:t>
            </a:r>
            <a:r>
              <a:rPr lang="en-US" dirty="0"/>
              <a:t>to test </a:t>
            </a:r>
          </a:p>
          <a:p>
            <a:pPr marL="285750" indent="-285750">
              <a:buFont typeface="Arial" panose="020B0604020202020204" pitchFamily="34" charset="0"/>
              <a:buChar char="•"/>
            </a:pPr>
            <a:r>
              <a:rPr lang="en-US" dirty="0"/>
              <a:t>Use HTTP/2</a:t>
            </a:r>
          </a:p>
        </p:txBody>
      </p:sp>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4769897" cy="1169551"/>
          </a:xfrm>
          <a:prstGeom prst="rect">
            <a:avLst/>
          </a:prstGeom>
          <a:noFill/>
        </p:spPr>
        <p:txBody>
          <a:bodyPr wrap="square" rtlCol="0">
            <a:spAutoFit/>
          </a:bodyPr>
          <a:lstStyle/>
          <a:p>
            <a:r>
              <a:rPr kumimoji="1" lang="en-US" altLang="ja-JP" sz="1400" b="1" dirty="0">
                <a:solidFill>
                  <a:srgbClr val="FF0000"/>
                </a:solidFill>
              </a:rPr>
              <a:t>DNS</a:t>
            </a:r>
            <a:r>
              <a:rPr lang="en-US" altLang="ja-JP" sz="1400" dirty="0"/>
              <a:t>:</a:t>
            </a:r>
            <a:r>
              <a:rPr lang="ja-JP" altLang="en-US" sz="1400" dirty="0"/>
              <a:t>　（普通は</a:t>
            </a:r>
            <a:r>
              <a:rPr lang="en-US" altLang="ja-JP" sz="1400" dirty="0"/>
              <a:t>ISP</a:t>
            </a:r>
            <a:r>
              <a:rPr lang="ja-JP" altLang="en-US" sz="1400" dirty="0" err="1"/>
              <a:t>が提</a:t>
            </a:r>
            <a:r>
              <a:rPr lang="ja-JP" altLang="en-US" sz="1400" dirty="0"/>
              <a:t>供する）</a:t>
            </a:r>
            <a:endParaRPr lang="en-US" altLang="ja-JP" sz="1400" dirty="0"/>
          </a:p>
          <a:p>
            <a:r>
              <a:rPr lang="en-US" altLang="zh-CN" sz="1400" dirty="0"/>
              <a:t>DNS</a:t>
            </a:r>
            <a:r>
              <a:rPr lang="zh-CN" altLang="en-US" sz="1400" dirty="0"/>
              <a:t>用</a:t>
            </a:r>
            <a:r>
              <a:rPr lang="en-US" altLang="zh-CN" sz="1400" b="1" dirty="0">
                <a:solidFill>
                  <a:srgbClr val="FF0000"/>
                </a:solidFill>
              </a:rPr>
              <a:t>UDP (port 53)</a:t>
            </a:r>
            <a:r>
              <a:rPr lang="en-US" altLang="zh-CN" sz="1400" dirty="0">
                <a:solidFill>
                  <a:srgbClr val="FF0000"/>
                </a:solidFill>
              </a:rPr>
              <a:t> </a:t>
            </a:r>
            <a:r>
              <a:rPr lang="en-US" altLang="zh-CN" sz="1400" dirty="0"/>
              <a:t>as transport layer protocol</a:t>
            </a:r>
            <a:endParaRPr lang="en-US" altLang="ja-JP" sz="1400" dirty="0"/>
          </a:p>
          <a:p>
            <a:r>
              <a:rPr lang="en-US" altLang="ja-JP" sz="1400" dirty="0"/>
              <a:t>Domain name systems</a:t>
            </a:r>
          </a:p>
          <a:p>
            <a:r>
              <a:rPr lang="en-US" altLang="zh-CN" sz="1400" dirty="0"/>
              <a:t>Local DNS</a:t>
            </a:r>
            <a:r>
              <a:rPr lang="zh-CN" altLang="en-US" sz="1400" dirty="0"/>
              <a:t>没有</a:t>
            </a:r>
            <a:r>
              <a:rPr lang="en-US" altLang="zh-CN" sz="1400" dirty="0" err="1"/>
              <a:t>Ip</a:t>
            </a:r>
            <a:r>
              <a:rPr lang="zh-CN" altLang="en-US" sz="1400" dirty="0"/>
              <a:t>地址的时候，</a:t>
            </a:r>
            <a:endParaRPr lang="en-US" altLang="zh-CN" sz="1400" dirty="0"/>
          </a:p>
          <a:p>
            <a:r>
              <a:rPr lang="zh-CN" altLang="en-US" sz="1400" dirty="0"/>
              <a:t>就</a:t>
            </a:r>
            <a:r>
              <a:rPr lang="en-US" altLang="ja-JP" sz="1400" dirty="0"/>
              <a:t>Recursive Resolver</a:t>
            </a:r>
            <a:r>
              <a:rPr lang="zh-CN" altLang="en-US" sz="1400" dirty="0"/>
              <a:t>（过程如下图）</a:t>
            </a:r>
            <a:endParaRPr lang="en-US" altLang="ja-JP" sz="1400"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dirty="0"/>
              <a:t>DNS queries</a:t>
            </a:r>
            <a:endParaRPr kumimoji="1" lang="ja-JP" altLang="en-US" dirty="0"/>
          </a:p>
        </p:txBody>
      </p:sp>
      <p:sp>
        <p:nvSpPr>
          <p:cNvPr id="17" name="テキスト ボックス 16"/>
          <p:cNvSpPr txBox="1"/>
          <p:nvPr/>
        </p:nvSpPr>
        <p:spPr>
          <a:xfrm>
            <a:off x="65" y="5508104"/>
            <a:ext cx="6857936" cy="6740307"/>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a:t>
            </a:r>
            <a:r>
              <a:rPr kumimoji="1" lang="zh-CN" altLang="en-US" b="1" dirty="0"/>
              <a:t>问</a:t>
            </a:r>
            <a:r>
              <a:rPr kumimoji="1" lang="en-US" altLang="zh-CN" b="1" dirty="0"/>
              <a:t>.com</a:t>
            </a:r>
            <a:r>
              <a:rPr kumimoji="1" lang="zh-CN" altLang="en-US" b="1" dirty="0"/>
              <a:t>的</a:t>
            </a:r>
            <a:r>
              <a:rPr kumimoji="1" lang="en-US" altLang="zh-CN" b="1"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a:p>
            <a:r>
              <a:rPr lang="en-US" altLang="zh-CN" dirty="0"/>
              <a:t>--------------------------</a:t>
            </a:r>
            <a:r>
              <a:rPr lang="zh-CN" altLang="en-US" dirty="0"/>
              <a:t>以上是</a:t>
            </a:r>
            <a:r>
              <a:rPr lang="en-US" altLang="zh-CN" dirty="0"/>
              <a:t>DNS</a:t>
            </a:r>
            <a:r>
              <a:rPr lang="zh-CN" altLang="en-US" dirty="0"/>
              <a:t>的流程</a:t>
            </a:r>
            <a:r>
              <a:rPr lang="en-US" altLang="zh-CN" dirty="0"/>
              <a:t>----------------------</a:t>
            </a:r>
          </a:p>
          <a:p>
            <a:pPr marL="342900" indent="-342900">
              <a:buFont typeface="+mj-lt"/>
              <a:buAutoNum type="arabicPeriod"/>
            </a:pPr>
            <a:r>
              <a:rPr lang="zh-CN" altLang="en-US" dirty="0"/>
              <a:t>然后</a:t>
            </a:r>
            <a:r>
              <a:rPr lang="en-US" altLang="zh-CN" dirty="0"/>
              <a:t>TCP 3-way handshake</a:t>
            </a:r>
            <a:r>
              <a:rPr lang="zh-CN" altLang="en-US" dirty="0"/>
              <a:t>，略</a:t>
            </a:r>
            <a:endParaRPr lang="en-US" altLang="zh-CN" dirty="0"/>
          </a:p>
          <a:p>
            <a:pPr marL="342900" indent="-342900">
              <a:buFont typeface="+mj-lt"/>
              <a:buAutoNum type="arabicPeriod"/>
            </a:pPr>
            <a:r>
              <a:rPr lang="zh-CN" altLang="en-US" dirty="0"/>
              <a:t>然后</a:t>
            </a:r>
            <a:r>
              <a:rPr lang="en-US" altLang="zh-CN" dirty="0"/>
              <a:t>SSL</a:t>
            </a:r>
            <a:r>
              <a:rPr lang="zh-CN" altLang="en-US" dirty="0"/>
              <a:t>，略</a:t>
            </a:r>
            <a:endParaRPr lang="en-US" altLang="zh-CN" dirty="0"/>
          </a:p>
          <a:p>
            <a:pPr marL="342900" indent="-342900">
              <a:buFont typeface="+mj-lt"/>
              <a:buAutoNum type="arabicPeriod"/>
            </a:pPr>
            <a:r>
              <a:rPr lang="zh-CN" altLang="en-US" dirty="0"/>
              <a:t>然后</a:t>
            </a:r>
            <a:r>
              <a:rPr lang="en-US" altLang="zh-CN" dirty="0"/>
              <a:t>HTTP request</a:t>
            </a:r>
            <a:r>
              <a:rPr lang="zh-CN" altLang="en-US" dirty="0"/>
              <a:t>，</a:t>
            </a:r>
            <a:r>
              <a:rPr lang="en-US" altLang="zh-CN" dirty="0"/>
              <a:t>response</a:t>
            </a:r>
            <a:r>
              <a:rPr lang="zh-CN" altLang="en-US" dirty="0"/>
              <a:t>，</a:t>
            </a:r>
            <a:r>
              <a:rPr lang="en-US" altLang="zh-CN" dirty="0"/>
              <a:t>browser</a:t>
            </a:r>
            <a:r>
              <a:rPr lang="zh-CN" altLang="en-US" dirty="0"/>
              <a:t>得到</a:t>
            </a:r>
            <a:r>
              <a:rPr lang="en-US" altLang="zh-CN" dirty="0"/>
              <a:t>index.html</a:t>
            </a:r>
            <a:r>
              <a:rPr lang="zh-CN" altLang="en-US" dirty="0"/>
              <a:t>，</a:t>
            </a:r>
            <a:r>
              <a:rPr lang="en-US" altLang="zh-CN" dirty="0"/>
              <a:t>parse it</a:t>
            </a:r>
            <a:r>
              <a:rPr lang="zh-CN" altLang="en-US" dirty="0"/>
              <a:t>，然后</a:t>
            </a:r>
            <a:r>
              <a:rPr lang="zh-CN" altLang="en-US" b="1" dirty="0"/>
              <a:t>再送</a:t>
            </a:r>
            <a:r>
              <a:rPr lang="en-US" altLang="zh-CN" b="1" dirty="0"/>
              <a:t>HTTP requests based on what index.html needs</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dirty="0"/>
              <a:t>DNS</a:t>
            </a:r>
          </a:p>
        </p:txBody>
      </p:sp>
      <p:sp>
        <p:nvSpPr>
          <p:cNvPr id="8" name="Rectangle 7">
            <a:extLst>
              <a:ext uri="{FF2B5EF4-FFF2-40B4-BE49-F238E27FC236}">
                <a16:creationId xmlns="" xmlns:a16="http://schemas.microsoft.com/office/drawing/2014/main" id="{4FF89301-BF17-44DB-8707-87A49E643C7E}"/>
              </a:ext>
            </a:extLst>
          </p:cNvPr>
          <p:cNvSpPr/>
          <p:nvPr/>
        </p:nvSpPr>
        <p:spPr>
          <a:xfrm>
            <a:off x="-155682" y="-3832304"/>
            <a:ext cx="8337143" cy="1754326"/>
          </a:xfrm>
          <a:prstGeom prst="rect">
            <a:avLst/>
          </a:prstGeom>
        </p:spPr>
        <p:txBody>
          <a:bodyPr wrap="square">
            <a:spAutoFit/>
          </a:bodyPr>
          <a:lstStyle/>
          <a:p>
            <a:r>
              <a:rPr lang="zh-CN" altLang="en-US" dirty="0"/>
              <a:t>以下是</a:t>
            </a:r>
            <a:r>
              <a:rPr lang="en-US" altLang="zh-CN" dirty="0"/>
              <a:t>MDNS</a:t>
            </a:r>
            <a:r>
              <a:rPr lang="zh-CN" altLang="en-US" dirty="0"/>
              <a:t>的说明，和普通的</a:t>
            </a:r>
            <a:r>
              <a:rPr lang="en-US" altLang="zh-CN" dirty="0"/>
              <a:t>DNS</a:t>
            </a:r>
            <a:r>
              <a:rPr lang="zh-CN" altLang="en-US" dirty="0"/>
              <a:t>有些不一样</a:t>
            </a:r>
            <a:endParaRPr lang="en-US" dirty="0"/>
          </a:p>
          <a:p>
            <a:r>
              <a:rPr lang="en-US" dirty="0"/>
              <a:t>In computer networking, the multicast DNS (</a:t>
            </a:r>
            <a:r>
              <a:rPr lang="en-US" b="1" dirty="0" err="1">
                <a:solidFill>
                  <a:srgbClr val="FF0000"/>
                </a:solidFill>
              </a:rPr>
              <a:t>mDNS</a:t>
            </a:r>
            <a:r>
              <a:rPr lang="en-US" dirty="0"/>
              <a:t>) protocol resolves host names to IP addresses within small networks that do not include a local name server. </a:t>
            </a:r>
            <a:r>
              <a:rPr lang="en-US" altLang="zh-CN" dirty="0"/>
              <a:t>Use UDP. Apple Bonjour</a:t>
            </a:r>
            <a:r>
              <a:rPr lang="zh-CN" altLang="en-US" dirty="0"/>
              <a:t>用</a:t>
            </a:r>
            <a:r>
              <a:rPr lang="en-US" altLang="zh-CN" dirty="0" err="1"/>
              <a:t>mDNS</a:t>
            </a:r>
            <a:r>
              <a:rPr lang="en-US" altLang="zh-CN" dirty="0"/>
              <a:t>.</a:t>
            </a:r>
            <a:endParaRPr lang="en-US" dirty="0"/>
          </a:p>
          <a:p>
            <a:pPr marL="285750" indent="-285750">
              <a:buFont typeface="Arial" panose="020B0604020202020204" pitchFamily="34" charset="0"/>
              <a:buChar char="•"/>
            </a:pPr>
            <a:r>
              <a:rPr lang="en-US" dirty="0"/>
              <a:t>IPv4 address 224.0.0.251</a:t>
            </a:r>
          </a:p>
          <a:p>
            <a:pPr marL="285750" indent="-285750">
              <a:buFont typeface="Arial" panose="020B0604020202020204" pitchFamily="34" charset="0"/>
              <a:buChar char="•"/>
            </a:pPr>
            <a:r>
              <a:rPr lang="en-US" dirty="0"/>
              <a:t>UDP port 5353.</a:t>
            </a:r>
          </a:p>
        </p:txBody>
      </p:sp>
      <p:sp>
        <p:nvSpPr>
          <p:cNvPr id="7" name="テキスト ボックス 6"/>
          <p:cNvSpPr txBox="1"/>
          <p:nvPr/>
        </p:nvSpPr>
        <p:spPr>
          <a:xfrm>
            <a:off x="-4488954" y="6084168"/>
            <a:ext cx="4481804" cy="923330"/>
          </a:xfrm>
          <a:prstGeom prst="rect">
            <a:avLst/>
          </a:prstGeom>
          <a:noFill/>
        </p:spPr>
        <p:txBody>
          <a:bodyPr wrap="none" rtlCol="0">
            <a:spAutoFit/>
          </a:bodyPr>
          <a:lstStyle/>
          <a:p>
            <a:r>
              <a:rPr kumimoji="1" lang="zh-CN" altLang="en-US" dirty="0"/>
              <a:t>在</a:t>
            </a:r>
            <a:r>
              <a:rPr kumimoji="1" lang="en-US" altLang="zh-CN" dirty="0"/>
              <a:t>DNS</a:t>
            </a:r>
            <a:r>
              <a:rPr kumimoji="1" lang="zh-CN" altLang="en-US" dirty="0"/>
              <a:t>的回复中，会有几种</a:t>
            </a:r>
            <a:r>
              <a:rPr kumimoji="1" lang="en-US" altLang="zh-CN" dirty="0"/>
              <a:t>record</a:t>
            </a:r>
          </a:p>
          <a:p>
            <a:pPr marL="285750" indent="-285750">
              <a:buFont typeface="Arial" panose="020B0604020202020204" pitchFamily="34" charset="0"/>
              <a:buChar char="•"/>
            </a:pPr>
            <a:r>
              <a:rPr kumimoji="1" lang="en-US" altLang="zh-CN" dirty="0"/>
              <a:t>NS – name server record</a:t>
            </a:r>
          </a:p>
          <a:p>
            <a:pPr marL="285750" indent="-285750">
              <a:buFont typeface="Arial" panose="020B0604020202020204" pitchFamily="34" charset="0"/>
              <a:buChar char="•"/>
            </a:pPr>
            <a:r>
              <a:rPr lang="en-US" altLang="ja-JP" b="1" dirty="0">
                <a:solidFill>
                  <a:srgbClr val="FF0000"/>
                </a:solidFill>
              </a:rPr>
              <a:t>A record</a:t>
            </a:r>
            <a:r>
              <a:rPr lang="en-US" altLang="ja-JP" dirty="0"/>
              <a:t> – assigning IP address to a </a:t>
            </a:r>
            <a:r>
              <a:rPr lang="en-US" altLang="ja-JP" dirty="0" err="1"/>
              <a:t>doman</a:t>
            </a:r>
            <a:endParaRPr kumimoji="1" lang="ja-JP" altLang="en-US"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 xmlns:a16="http://schemas.microsoft.com/office/drawing/2014/main"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
        <p:nvSpPr>
          <p:cNvPr id="4" name="テキスト ボックス 3"/>
          <p:cNvSpPr txBox="1"/>
          <p:nvPr/>
        </p:nvSpPr>
        <p:spPr>
          <a:xfrm>
            <a:off x="0" y="4499992"/>
            <a:ext cx="6858000" cy="2062103"/>
          </a:xfrm>
          <a:prstGeom prst="rect">
            <a:avLst/>
          </a:prstGeom>
          <a:noFill/>
        </p:spPr>
        <p:txBody>
          <a:bodyPr wrap="square" rtlCol="0">
            <a:spAutoFit/>
          </a:bodyPr>
          <a:lstStyle/>
          <a:p>
            <a:r>
              <a:rPr kumimoji="1" lang="en-US" altLang="ja-JP" sz="1600" dirty="0"/>
              <a:t>Email protocol – </a:t>
            </a:r>
            <a:r>
              <a:rPr kumimoji="1" lang="en-US" altLang="ja-JP" sz="1600" b="1" dirty="0">
                <a:solidFill>
                  <a:srgbClr val="FF0000"/>
                </a:solidFill>
              </a:rPr>
              <a:t>POP3</a:t>
            </a:r>
            <a:r>
              <a:rPr kumimoji="1" lang="en-US" altLang="ja-JP" sz="1600" dirty="0">
                <a:solidFill>
                  <a:srgbClr val="FF0000"/>
                </a:solidFill>
              </a:rPr>
              <a:t> </a:t>
            </a:r>
            <a:r>
              <a:rPr kumimoji="1" lang="en-US" altLang="ja-JP" sz="1600" dirty="0"/>
              <a:t>(Post Office Protocol), </a:t>
            </a:r>
            <a:r>
              <a:rPr kumimoji="1" lang="en-US" altLang="ja-JP" sz="1600" b="1" dirty="0">
                <a:solidFill>
                  <a:srgbClr val="FF0000"/>
                </a:solidFill>
              </a:rPr>
              <a:t>SMTP</a:t>
            </a:r>
            <a:r>
              <a:rPr kumimoji="1" lang="en-US" altLang="ja-JP" sz="1600" dirty="0">
                <a:solidFill>
                  <a:srgbClr val="FF0000"/>
                </a:solidFill>
              </a:rPr>
              <a:t> </a:t>
            </a:r>
            <a:r>
              <a:rPr kumimoji="1" lang="en-US" altLang="ja-JP" sz="1600" dirty="0"/>
              <a:t>(Simple Mail Transfer Protocol), </a:t>
            </a:r>
            <a:r>
              <a:rPr kumimoji="1" lang="en-US" altLang="ja-JP" sz="1600" b="1" dirty="0">
                <a:solidFill>
                  <a:srgbClr val="FF0000"/>
                </a:solidFill>
              </a:rPr>
              <a:t>IMAP</a:t>
            </a:r>
            <a:r>
              <a:rPr kumimoji="1" lang="en-US" altLang="ja-JP" sz="1600" dirty="0">
                <a:solidFill>
                  <a:srgbClr val="FF0000"/>
                </a:solidFill>
              </a:rPr>
              <a:t> </a:t>
            </a:r>
            <a:r>
              <a:rPr kumimoji="1" lang="en-US" altLang="ja-JP" sz="1600" dirty="0"/>
              <a:t>(Internet Message Access Protocol)</a:t>
            </a:r>
          </a:p>
          <a:p>
            <a:pPr marL="285750" indent="-285750">
              <a:buFont typeface="Arial" panose="020B0604020202020204" pitchFamily="34" charset="0"/>
              <a:buChar char="•"/>
            </a:pPr>
            <a:r>
              <a:rPr kumimoji="1" lang="en-US" altLang="ja-JP" sz="1600" b="1" dirty="0"/>
              <a:t>POP3</a:t>
            </a:r>
            <a:r>
              <a:rPr kumimoji="1" lang="en-US" altLang="ja-JP" sz="1600" dirty="0"/>
              <a:t>: to download emails from a remote server to a local email client; </a:t>
            </a:r>
            <a:r>
              <a:rPr kumimoji="1" lang="zh-CN" altLang="en-US" sz="1600" dirty="0"/>
              <a:t>就是</a:t>
            </a:r>
            <a:r>
              <a:rPr kumimoji="1" lang="en-US" altLang="zh-CN" sz="1600" dirty="0"/>
              <a:t>client</a:t>
            </a:r>
            <a:r>
              <a:rPr kumimoji="1" lang="zh-CN" altLang="en-US" sz="1600" dirty="0"/>
              <a:t>从</a:t>
            </a:r>
            <a:r>
              <a:rPr kumimoji="1" lang="en-US" altLang="zh-CN" sz="1600" dirty="0"/>
              <a:t>email server</a:t>
            </a:r>
            <a:r>
              <a:rPr kumimoji="1" lang="zh-CN" altLang="en-US" sz="1600" dirty="0"/>
              <a:t>上</a:t>
            </a:r>
            <a:r>
              <a:rPr kumimoji="1" lang="en-US" altLang="zh-CN" sz="1600" dirty="0"/>
              <a:t>download email</a:t>
            </a:r>
            <a:r>
              <a:rPr kumimoji="1" lang="zh-CN" altLang="en-US" sz="1600" dirty="0"/>
              <a:t>的协议，注意用</a:t>
            </a:r>
            <a:r>
              <a:rPr kumimoji="1" lang="en-US" altLang="zh-CN" sz="1600" dirty="0"/>
              <a:t>POP3 download</a:t>
            </a:r>
            <a:r>
              <a:rPr kumimoji="1" lang="zh-CN" altLang="en-US" sz="1600" dirty="0"/>
              <a:t>的</a:t>
            </a:r>
            <a:r>
              <a:rPr kumimoji="1" lang="en-US" altLang="zh-CN" sz="1600" dirty="0"/>
              <a:t>email</a:t>
            </a:r>
            <a:r>
              <a:rPr kumimoji="1" lang="zh-CN" altLang="en-US" sz="1600" dirty="0"/>
              <a:t>会被从</a:t>
            </a:r>
            <a:r>
              <a:rPr kumimoji="1" lang="en-US" altLang="zh-CN" sz="1600" dirty="0"/>
              <a:t>server</a:t>
            </a:r>
            <a:r>
              <a:rPr lang="zh-CN" altLang="en-US" sz="1600" dirty="0"/>
              <a:t>上删除</a:t>
            </a:r>
            <a:endParaRPr lang="en-US" altLang="zh-CN" sz="1600" dirty="0"/>
          </a:p>
          <a:p>
            <a:pPr marL="285750" indent="-285750">
              <a:buFont typeface="Arial" panose="020B0604020202020204" pitchFamily="34" charset="0"/>
              <a:buChar char="•"/>
            </a:pPr>
            <a:r>
              <a:rPr kumimoji="1" lang="en-US" altLang="zh-CN" sz="1600" b="1" dirty="0"/>
              <a:t>IMAP</a:t>
            </a:r>
            <a:r>
              <a:rPr kumimoji="1" lang="en-US" altLang="zh-CN" sz="1600" dirty="0"/>
              <a:t>: to access email on a remote server from a local client; </a:t>
            </a:r>
            <a:r>
              <a:rPr kumimoji="1" lang="zh-CN" altLang="en-US" sz="1600" dirty="0"/>
              <a:t>与</a:t>
            </a:r>
            <a:r>
              <a:rPr kumimoji="1" lang="en-US" altLang="zh-CN" sz="1600" dirty="0"/>
              <a:t>POP3</a:t>
            </a:r>
            <a:r>
              <a:rPr kumimoji="1" lang="zh-CN" altLang="en-US" sz="1600" dirty="0"/>
              <a:t>的不同是，</a:t>
            </a:r>
            <a:r>
              <a:rPr kumimoji="1" lang="en-US" altLang="zh-CN" sz="1600" dirty="0"/>
              <a:t>server</a:t>
            </a:r>
            <a:r>
              <a:rPr kumimoji="1" lang="zh-CN" altLang="en-US" sz="1600" dirty="0"/>
              <a:t>上的</a:t>
            </a:r>
            <a:r>
              <a:rPr kumimoji="1" lang="en-US" altLang="zh-CN" sz="1600" dirty="0"/>
              <a:t>email</a:t>
            </a:r>
            <a:r>
              <a:rPr kumimoji="1" lang="zh-CN" altLang="en-US" sz="1600" dirty="0"/>
              <a:t>不会被删除</a:t>
            </a:r>
            <a:endParaRPr kumimoji="1" lang="en-US" altLang="zh-CN" sz="1600" dirty="0"/>
          </a:p>
          <a:p>
            <a:pPr marL="285750" indent="-285750">
              <a:buFont typeface="Arial" panose="020B0604020202020204" pitchFamily="34" charset="0"/>
              <a:buChar char="•"/>
            </a:pPr>
            <a:r>
              <a:rPr lang="en-US" altLang="zh-CN" sz="1600" b="1" dirty="0"/>
              <a:t>SMTP</a:t>
            </a:r>
            <a:r>
              <a:rPr lang="en-US" altLang="zh-CN" sz="1600" dirty="0"/>
              <a:t>: to send emails across internet.</a:t>
            </a:r>
            <a:endParaRPr kumimoji="1" lang="en-US" altLang="zh-CN" sz="1600" dirty="0"/>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commands: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
        <p:nvSpPr>
          <p:cNvPr id="6" name="TextBox 5">
            <a:extLst>
              <a:ext uri="{FF2B5EF4-FFF2-40B4-BE49-F238E27FC236}">
                <a16:creationId xmlns="" xmlns:a16="http://schemas.microsoft.com/office/drawing/2014/main" id="{FCEB117D-7D41-497E-B31A-F2AE928A7B9C}"/>
              </a:ext>
            </a:extLst>
          </p:cNvPr>
          <p:cNvSpPr txBox="1"/>
          <p:nvPr/>
        </p:nvSpPr>
        <p:spPr>
          <a:xfrm>
            <a:off x="6597352" y="-1692696"/>
            <a:ext cx="7728782" cy="923330"/>
          </a:xfrm>
          <a:prstGeom prst="rect">
            <a:avLst/>
          </a:prstGeom>
          <a:noFill/>
        </p:spPr>
        <p:txBody>
          <a:bodyPr wrap="none" rtlCol="0">
            <a:spAutoFit/>
          </a:bodyPr>
          <a:lstStyle/>
          <a:p>
            <a:pPr marL="285750" indent="-285750">
              <a:buFont typeface="Arial" panose="020B0604020202020204" pitchFamily="34" charset="0"/>
              <a:buChar char="•"/>
            </a:pPr>
            <a:r>
              <a:rPr lang="en-US" dirty="0"/>
              <a:t>Print</a:t>
            </a:r>
            <a:r>
              <a:rPr lang="zh-CN" altLang="en-US" dirty="0"/>
              <a:t>存在</a:t>
            </a:r>
            <a:r>
              <a:rPr lang="en-US" altLang="zh-CN" dirty="0"/>
              <a:t>libraries, binary files</a:t>
            </a:r>
            <a:r>
              <a:rPr lang="zh-CN" altLang="en-US" dirty="0"/>
              <a:t>里的</a:t>
            </a:r>
            <a:r>
              <a:rPr lang="en-US" altLang="zh-CN" dirty="0"/>
              <a:t>meta info</a:t>
            </a:r>
            <a:r>
              <a:rPr lang="zh-CN" altLang="en-US" dirty="0"/>
              <a:t>，</a:t>
            </a:r>
            <a:r>
              <a:rPr lang="en-US" altLang="zh-CN" dirty="0"/>
              <a:t>e.g., </a:t>
            </a:r>
            <a:r>
              <a:rPr lang="zh-CN" altLang="en-US" dirty="0"/>
              <a:t>执行</a:t>
            </a:r>
            <a:r>
              <a:rPr lang="en-US" altLang="zh-CN" dirty="0"/>
              <a:t>file</a:t>
            </a:r>
            <a:r>
              <a:rPr lang="zh-CN" altLang="en-US" dirty="0"/>
              <a:t>中的</a:t>
            </a:r>
            <a:r>
              <a:rPr lang="en-US" altLang="zh-CN" dirty="0"/>
              <a:t>symbol table</a:t>
            </a:r>
            <a:endParaRPr lang="en-US" dirty="0"/>
          </a:p>
          <a:p>
            <a:r>
              <a:rPr lang="en-US" dirty="0"/>
              <a:t>nm [filename]</a:t>
            </a:r>
          </a:p>
          <a:p>
            <a:r>
              <a:rPr lang="zh-CN" altLang="en-US" dirty="0"/>
              <a:t>还有一个</a:t>
            </a:r>
            <a:r>
              <a:rPr lang="en-US" altLang="zh-CN" dirty="0" err="1"/>
              <a:t>objdump</a:t>
            </a:r>
            <a:r>
              <a:rPr lang="en-US" altLang="zh-CN" dirty="0"/>
              <a:t> –x filename, to dump all symbol</a:t>
            </a:r>
            <a:r>
              <a:rPr lang="en-US" altLang="zh-CN"/>
              <a:t>/section info in a exe file</a:t>
            </a:r>
            <a:endParaRPr 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a:solidFill>
                  <a:srgbClr val="FF0000"/>
                </a:solidFill>
              </a:rPr>
              <a:t>ubuntu</a:t>
            </a:r>
            <a:r>
              <a:rPr kumimoji="1" lang="en-US" altLang="ja-JP" dirty="0">
                <a:solidFill>
                  <a:srgbClr val="FF0000"/>
                </a:solidFill>
              </a:rPr>
              <a:t> </a:t>
            </a:r>
            <a:r>
              <a:rPr lang="en-US" altLang="ja-JP" dirty="0">
                <a:solidFill>
                  <a:srgbClr val="FF0000"/>
                </a:solidFill>
              </a:rPr>
              <a:t>commands</a:t>
            </a:r>
            <a:r>
              <a:rPr kumimoji="1" lang="en-US" altLang="ja-JP" dirty="0"/>
              <a:t>:</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a:t>
            </a:r>
            <a:r>
              <a:rPr lang="en-US" altLang="ja-JP" sz="1400" b="1" dirty="0"/>
              <a:t>data structure </a:t>
            </a:r>
            <a:r>
              <a:rPr lang="en-US" altLang="ja-JP" sz="1400" dirty="0"/>
              <a:t>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when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6861883" y="5342410"/>
            <a:ext cx="6814907" cy="9356408"/>
          </a:xfrm>
          <a:prstGeom prst="rect">
            <a:avLst/>
          </a:prstGeom>
          <a:noFill/>
        </p:spPr>
        <p:txBody>
          <a:bodyPr wrap="square" rtlCol="0">
            <a:spAutoFit/>
          </a:bodyPr>
          <a:lstStyle/>
          <a:p>
            <a:pPr marL="285750" indent="-285750">
              <a:buFont typeface="Arial" panose="020B0604020202020204" pitchFamily="34" charset="0"/>
              <a:buChar char="•"/>
            </a:pPr>
            <a:r>
              <a:rPr kumimoji="1" lang="en-US" altLang="zh-CN" sz="1400" b="1" dirty="0" smtClean="0">
                <a:solidFill>
                  <a:srgbClr val="FF0000"/>
                </a:solidFill>
              </a:rPr>
              <a:t>Page</a:t>
            </a:r>
            <a:r>
              <a:rPr lang="en-US" altLang="zh-CN" sz="1400" dirty="0" smtClean="0"/>
              <a:t>: </a:t>
            </a:r>
            <a:r>
              <a:rPr lang="en-US" altLang="ja-JP" sz="1400" dirty="0"/>
              <a:t>Linux allocates memory to processes by dividing the physical memory into </a:t>
            </a:r>
            <a:r>
              <a:rPr lang="en-US" altLang="ja-JP" sz="1400" dirty="0" smtClean="0"/>
              <a:t>pages</a:t>
            </a:r>
            <a:r>
              <a:rPr lang="en-US" altLang="ja-JP" sz="1400" dirty="0"/>
              <a:t>. paging is a memory management scheme by which a computer stores and retrieves data from secondary </a:t>
            </a:r>
            <a:r>
              <a:rPr lang="en-US" altLang="ja-JP" sz="1400" dirty="0" smtClean="0"/>
              <a:t>storage(</a:t>
            </a:r>
            <a:r>
              <a:rPr lang="zh-CN" altLang="en-US" sz="1400" dirty="0" smtClean="0"/>
              <a:t>硬盘</a:t>
            </a:r>
            <a:r>
              <a:rPr lang="en-US" altLang="ja-JP" sz="1400" dirty="0" smtClean="0"/>
              <a:t>) </a:t>
            </a:r>
            <a:r>
              <a:rPr lang="en-US" altLang="ja-JP" sz="1400" dirty="0"/>
              <a:t>for use in main </a:t>
            </a:r>
            <a:r>
              <a:rPr lang="en-US" altLang="ja-JP" sz="1400" dirty="0" smtClean="0"/>
              <a:t>memory(RAM). </a:t>
            </a:r>
            <a:r>
              <a:rPr lang="en-US" altLang="ja-JP" sz="1400" dirty="0"/>
              <a:t>In this scheme, the operating system retrieves data from secondary storage </a:t>
            </a:r>
            <a:r>
              <a:rPr lang="en-US" altLang="ja-JP" sz="1400" b="1" dirty="0"/>
              <a:t>in same-size blocks called pages</a:t>
            </a:r>
            <a:r>
              <a:rPr lang="en-US" altLang="ja-JP" sz="1400" dirty="0"/>
              <a:t>.</a:t>
            </a:r>
            <a:endParaRPr kumimoji="1" lang="en-US" altLang="ja-JP" sz="1400" dirty="0" smtClean="0"/>
          </a:p>
          <a:p>
            <a:pPr marL="285750" indent="-285750">
              <a:buFont typeface="Arial" panose="020B0604020202020204" pitchFamily="34" charset="0"/>
              <a:buChar char="•"/>
            </a:pPr>
            <a:r>
              <a:rPr kumimoji="1" lang="en-US" altLang="ja-JP" sz="1400" b="1" dirty="0" smtClean="0">
                <a:solidFill>
                  <a:srgbClr val="FF0000"/>
                </a:solidFill>
              </a:rPr>
              <a:t>Page table</a:t>
            </a:r>
            <a:r>
              <a:rPr lang="en-US" altLang="ja-JP" sz="1400" dirty="0"/>
              <a:t>: A page table is the </a:t>
            </a:r>
            <a:r>
              <a:rPr lang="en-US" altLang="ja-JP" sz="1400" b="1" dirty="0"/>
              <a:t>data structure </a:t>
            </a:r>
            <a:r>
              <a:rPr lang="en-US" altLang="ja-JP" sz="1400" dirty="0"/>
              <a:t>used by a virtual memory system in a computer operating system to store the </a:t>
            </a:r>
            <a:r>
              <a:rPr lang="en-US" altLang="ja-JP" sz="1400" b="1" dirty="0"/>
              <a:t>mapping</a:t>
            </a:r>
            <a:r>
              <a:rPr lang="en-US" altLang="ja-JP" sz="1400" dirty="0"/>
              <a:t> between virtual addresses and physical addresses. </a:t>
            </a:r>
            <a:r>
              <a:rPr lang="en-US" altLang="ja-JP" sz="1400" u="sng" dirty="0" smtClean="0"/>
              <a:t>Page table</a:t>
            </a:r>
            <a:r>
              <a:rPr lang="zh-CN" altLang="en-US" sz="1400" u="sng" dirty="0" smtClean="0"/>
              <a:t>是</a:t>
            </a:r>
            <a:r>
              <a:rPr lang="en-US" altLang="zh-CN" sz="1400" u="sng" dirty="0" smtClean="0"/>
              <a:t>OS</a:t>
            </a:r>
            <a:r>
              <a:rPr lang="zh-CN" altLang="en-US" sz="1400" u="sng" dirty="0" smtClean="0"/>
              <a:t>用来存储</a:t>
            </a:r>
            <a:r>
              <a:rPr lang="en-US" altLang="zh-CN" sz="1400" u="sng" dirty="0" smtClean="0"/>
              <a:t>virtual memory address</a:t>
            </a:r>
            <a:r>
              <a:rPr lang="zh-CN" altLang="en-US" sz="1400" u="sng" dirty="0" smtClean="0"/>
              <a:t>和</a:t>
            </a:r>
            <a:r>
              <a:rPr lang="en-US" altLang="zh-CN" sz="1400" u="sng" dirty="0" smtClean="0"/>
              <a:t>physical memory address</a:t>
            </a:r>
            <a:r>
              <a:rPr lang="zh-CN" altLang="en-US" sz="1400" u="sng" dirty="0" smtClean="0"/>
              <a:t>的</a:t>
            </a:r>
            <a:r>
              <a:rPr lang="en-US" altLang="zh-CN" sz="1400" u="sng" dirty="0" smtClean="0"/>
              <a:t>mapping</a:t>
            </a:r>
            <a:r>
              <a:rPr lang="zh-CN" altLang="en-US" sz="1400" u="sng" dirty="0" smtClean="0"/>
              <a:t>的数据结构</a:t>
            </a:r>
            <a:endParaRPr lang="en-US" altLang="zh-CN" sz="1400" u="sng" dirty="0" smtClean="0"/>
          </a:p>
          <a:p>
            <a:pPr marL="742950" lvl="1" indent="-285750">
              <a:buFont typeface="Arial" panose="020B0604020202020204" pitchFamily="34" charset="0"/>
              <a:buChar char="•"/>
            </a:pPr>
            <a:r>
              <a:rPr lang="zh-CN" altLang="en-US" sz="1400" dirty="0" smtClean="0"/>
              <a:t>和</a:t>
            </a:r>
            <a:r>
              <a:rPr lang="en-US" altLang="zh-CN" sz="1400" dirty="0" smtClean="0"/>
              <a:t>page swap</a:t>
            </a:r>
            <a:r>
              <a:rPr lang="zh-CN" altLang="en-US" sz="1400" dirty="0" smtClean="0"/>
              <a:t>并不一样，注意一下</a:t>
            </a:r>
            <a:endParaRPr lang="en-US" altLang="ja-JP" sz="1400" dirty="0" smtClean="0"/>
          </a:p>
          <a:p>
            <a:pPr marL="742950" lvl="1" indent="-285750">
              <a:buFont typeface="Arial" panose="020B0604020202020204" pitchFamily="34" charset="0"/>
              <a:buChar char="•"/>
            </a:pPr>
            <a:r>
              <a:rPr lang="zh-CN" altLang="en-US" sz="1400" dirty="0" smtClean="0"/>
              <a:t>首先了解一下</a:t>
            </a:r>
            <a:r>
              <a:rPr lang="en-US" altLang="zh-CN" sz="1400" dirty="0" smtClean="0"/>
              <a:t>TLB</a:t>
            </a:r>
            <a:r>
              <a:rPr lang="zh-CN" altLang="en-US" sz="1400" dirty="0" smtClean="0"/>
              <a:t>。</a:t>
            </a:r>
            <a:r>
              <a:rPr lang="en-US" altLang="ja-JP" sz="1400" dirty="0" smtClean="0"/>
              <a:t>The CPU‘s </a:t>
            </a:r>
            <a:r>
              <a:rPr lang="en-US" altLang="ja-JP" sz="1400" b="1" dirty="0"/>
              <a:t>memory management unit </a:t>
            </a:r>
            <a:r>
              <a:rPr lang="en-US" altLang="ja-JP" sz="1400" dirty="0"/>
              <a:t>(</a:t>
            </a:r>
            <a:r>
              <a:rPr lang="en-US" altLang="ja-JP" sz="1400" b="1" dirty="0">
                <a:solidFill>
                  <a:srgbClr val="FF0000"/>
                </a:solidFill>
              </a:rPr>
              <a:t>MMU</a:t>
            </a:r>
            <a:r>
              <a:rPr lang="en-US" altLang="ja-JP" sz="1400" dirty="0"/>
              <a:t>) stores a cache of recently used mappings from the operating </a:t>
            </a:r>
            <a:r>
              <a:rPr lang="en-US" altLang="ja-JP" sz="1400" dirty="0" smtClean="0"/>
              <a:t>system’s </a:t>
            </a:r>
            <a:r>
              <a:rPr lang="en-US" altLang="ja-JP" sz="1400" dirty="0"/>
              <a:t>page table. This is called the</a:t>
            </a:r>
            <a:r>
              <a:rPr lang="en-US" altLang="ja-JP" sz="1400" b="1" dirty="0"/>
              <a:t> translation lookaside buffer </a:t>
            </a:r>
            <a:r>
              <a:rPr lang="en-US" altLang="ja-JP" sz="1400" dirty="0"/>
              <a:t>(</a:t>
            </a:r>
            <a:r>
              <a:rPr lang="en-US" altLang="ja-JP" sz="1400" b="1" dirty="0">
                <a:solidFill>
                  <a:srgbClr val="FF0000"/>
                </a:solidFill>
              </a:rPr>
              <a:t>TLB</a:t>
            </a:r>
            <a:r>
              <a:rPr lang="en-US" altLang="ja-JP" sz="1400" dirty="0"/>
              <a:t>), which is an associative cache</a:t>
            </a:r>
            <a:r>
              <a:rPr lang="en-US" altLang="ja-JP" sz="1400" dirty="0" smtClean="0"/>
              <a:t>. TLB</a:t>
            </a:r>
            <a:r>
              <a:rPr lang="zh-CN" altLang="en-US" sz="1400" dirty="0" smtClean="0"/>
              <a:t>见上图。当需要把一个</a:t>
            </a:r>
            <a:r>
              <a:rPr lang="en-US" altLang="zh-CN" sz="1400" dirty="0" smtClean="0"/>
              <a:t>virtual address</a:t>
            </a:r>
            <a:r>
              <a:rPr lang="zh-CN" altLang="en-US" sz="1400" dirty="0" smtClean="0"/>
              <a:t>转换成为一个</a:t>
            </a:r>
            <a:r>
              <a:rPr lang="en-US" altLang="zh-CN" sz="1400" dirty="0" smtClean="0"/>
              <a:t>physical address</a:t>
            </a:r>
            <a:r>
              <a:rPr lang="zh-CN" altLang="en-US" sz="1400" dirty="0" smtClean="0"/>
              <a:t>的时候，</a:t>
            </a:r>
            <a:r>
              <a:rPr lang="en-US" altLang="zh-CN" sz="1400" dirty="0" smtClean="0"/>
              <a:t>CPU</a:t>
            </a:r>
            <a:r>
              <a:rPr lang="zh-CN" altLang="en-US" sz="1400" dirty="0" smtClean="0"/>
              <a:t>先看</a:t>
            </a:r>
            <a:r>
              <a:rPr lang="en-US" altLang="zh-CN" sz="1400" dirty="0" smtClean="0"/>
              <a:t>TLB</a:t>
            </a:r>
            <a:r>
              <a:rPr lang="zh-CN" altLang="en-US" sz="1400" dirty="0" smtClean="0"/>
              <a:t>。如果有</a:t>
            </a:r>
            <a:r>
              <a:rPr lang="en-US" altLang="zh-CN" sz="1400" dirty="0" smtClean="0"/>
              <a:t>(TLB hit)</a:t>
            </a:r>
            <a:r>
              <a:rPr lang="zh-CN" altLang="en-US" sz="1400" dirty="0" smtClean="0"/>
              <a:t>则直接转，如果没有</a:t>
            </a:r>
            <a:r>
              <a:rPr lang="en-US" altLang="zh-CN" sz="1400" dirty="0" smtClean="0"/>
              <a:t>(TLB miss)</a:t>
            </a:r>
            <a:r>
              <a:rPr lang="zh-CN" altLang="en-US" sz="1400" dirty="0" smtClean="0"/>
              <a:t>则</a:t>
            </a:r>
            <a:r>
              <a:rPr lang="en-US" altLang="zh-CN" sz="1400" dirty="0" smtClean="0"/>
              <a:t>CPU</a:t>
            </a:r>
            <a:r>
              <a:rPr lang="zh-CN" altLang="en-US" sz="1400" dirty="0" smtClean="0"/>
              <a:t>再看</a:t>
            </a:r>
            <a:r>
              <a:rPr lang="en-US" altLang="zh-CN" sz="1400" dirty="0" smtClean="0"/>
              <a:t>page table (</a:t>
            </a:r>
            <a:r>
              <a:rPr lang="zh-CN" altLang="en-US" sz="1400" dirty="0" smtClean="0"/>
              <a:t>也叫</a:t>
            </a:r>
            <a:r>
              <a:rPr lang="en-US" altLang="zh-CN" sz="1400" dirty="0" smtClean="0"/>
              <a:t>do a page walk). </a:t>
            </a:r>
            <a:r>
              <a:rPr lang="zh-CN" altLang="en-US" sz="1400" dirty="0" smtClean="0"/>
              <a:t>如果</a:t>
            </a:r>
            <a:r>
              <a:rPr lang="en-US" altLang="zh-CN" sz="1400" dirty="0" smtClean="0"/>
              <a:t>page</a:t>
            </a:r>
            <a:r>
              <a:rPr lang="zh-CN" altLang="en-US" sz="1400" dirty="0" smtClean="0"/>
              <a:t>上还没有，</a:t>
            </a:r>
            <a:r>
              <a:rPr lang="en-US" altLang="zh-CN" sz="1400" dirty="0" smtClean="0"/>
              <a:t>CPU</a:t>
            </a:r>
            <a:r>
              <a:rPr lang="zh-CN" altLang="en-US" sz="1400" dirty="0" smtClean="0"/>
              <a:t>就看硬盘上的</a:t>
            </a:r>
            <a:r>
              <a:rPr lang="en-US" altLang="zh-CN" sz="1400" dirty="0" smtClean="0"/>
              <a:t>swap</a:t>
            </a:r>
            <a:r>
              <a:rPr lang="zh-CN" altLang="en-US" sz="1400" dirty="0" smtClean="0"/>
              <a:t>区域。</a:t>
            </a:r>
            <a:endParaRPr lang="en-US" altLang="zh-CN" sz="1400" dirty="0" smtClean="0"/>
          </a:p>
          <a:p>
            <a:pPr marL="285750" indent="-285750">
              <a:buFont typeface="Arial" panose="020B0604020202020204" pitchFamily="34" charset="0"/>
              <a:buChar char="•"/>
            </a:pPr>
            <a:r>
              <a:rPr kumimoji="1" lang="en-US" altLang="ja-JP" sz="1400" b="1" dirty="0" smtClean="0">
                <a:solidFill>
                  <a:srgbClr val="FF0000"/>
                </a:solidFill>
              </a:rPr>
              <a:t>Virtual memory</a:t>
            </a:r>
            <a:r>
              <a:rPr kumimoji="1" lang="en-US" altLang="ja-JP" sz="1400" dirty="0" smtClean="0"/>
              <a:t>: </a:t>
            </a:r>
            <a:r>
              <a:rPr lang="en-US" altLang="ja-JP" sz="1400" dirty="0"/>
              <a:t>In operating systems that use virtual memory, every process is given the impression that it is working with large, contiguous sections of memory. Physically, the memory of each process may be dispersed across different areas of physical memory, or may have been moved (</a:t>
            </a:r>
            <a:r>
              <a:rPr lang="en-US" altLang="ja-JP" sz="1400" b="1" dirty="0"/>
              <a:t>paged out</a:t>
            </a:r>
            <a:r>
              <a:rPr lang="en-US" altLang="ja-JP" sz="1400" dirty="0"/>
              <a:t>) to another storage, typically to a hard disk drive</a:t>
            </a:r>
            <a:r>
              <a:rPr lang="en-US" altLang="ja-JP" sz="1400" dirty="0" smtClean="0"/>
              <a:t>.</a:t>
            </a:r>
          </a:p>
          <a:p>
            <a:pPr marL="742950" lvl="1" indent="-285750">
              <a:buFont typeface="Arial" panose="020B0604020202020204" pitchFamily="34" charset="0"/>
              <a:buChar char="•"/>
            </a:pPr>
            <a:r>
              <a:rPr lang="zh-CN" altLang="en-US" sz="1400" dirty="0" smtClean="0"/>
              <a:t>当需要把</a:t>
            </a:r>
            <a:r>
              <a:rPr lang="en-US" altLang="zh-CN" sz="1400" dirty="0" smtClean="0"/>
              <a:t>virtual memory</a:t>
            </a:r>
            <a:r>
              <a:rPr lang="zh-CN" altLang="en-US" sz="1400" dirty="0" smtClean="0"/>
              <a:t>转换为</a:t>
            </a:r>
            <a:r>
              <a:rPr lang="en-US" altLang="zh-CN" sz="1400" dirty="0" smtClean="0"/>
              <a:t>physical memory address</a:t>
            </a:r>
            <a:r>
              <a:rPr lang="zh-CN" altLang="en-US" sz="1400" dirty="0" smtClean="0"/>
              <a:t>的时候，用</a:t>
            </a:r>
            <a:r>
              <a:rPr lang="en-US" altLang="zh-CN" sz="1400" dirty="0" smtClean="0"/>
              <a:t>TLB</a:t>
            </a:r>
            <a:r>
              <a:rPr lang="zh-CN" altLang="en-US" sz="1400" dirty="0" smtClean="0"/>
              <a:t>和</a:t>
            </a:r>
            <a:r>
              <a:rPr lang="en-US" altLang="zh-CN" sz="1400" dirty="0" smtClean="0"/>
              <a:t>page table</a:t>
            </a:r>
          </a:p>
          <a:p>
            <a:pPr marL="285750" indent="-285750">
              <a:buFont typeface="Arial" panose="020B0604020202020204" pitchFamily="34" charset="0"/>
              <a:buChar char="•"/>
            </a:pPr>
            <a:r>
              <a:rPr kumimoji="1" lang="en-US" altLang="ja-JP" sz="1400" b="1" dirty="0" smtClean="0">
                <a:solidFill>
                  <a:srgbClr val="FF0000"/>
                </a:solidFill>
              </a:rPr>
              <a:t>Memory barrier </a:t>
            </a:r>
            <a:r>
              <a:rPr kumimoji="1" lang="en-US" altLang="ja-JP" sz="1400" dirty="0" smtClean="0"/>
              <a:t>/ </a:t>
            </a:r>
            <a:r>
              <a:rPr kumimoji="1" lang="en-US" altLang="ja-JP" sz="1400" b="1" dirty="0" smtClean="0">
                <a:solidFill>
                  <a:srgbClr val="FF0000"/>
                </a:solidFill>
              </a:rPr>
              <a:t>memory fence </a:t>
            </a:r>
            <a:r>
              <a:rPr kumimoji="1" lang="en-US" altLang="ja-JP" sz="1400" dirty="0" smtClean="0"/>
              <a:t>/ </a:t>
            </a:r>
            <a:r>
              <a:rPr kumimoji="1" lang="en-US" altLang="ja-JP" sz="1400" b="1" dirty="0" err="1" smtClean="0">
                <a:solidFill>
                  <a:srgbClr val="FF0000"/>
                </a:solidFill>
              </a:rPr>
              <a:t>membar</a:t>
            </a:r>
            <a:r>
              <a:rPr kumimoji="1" lang="en-US" altLang="ja-JP" sz="1400" dirty="0" smtClean="0"/>
              <a:t>: </a:t>
            </a:r>
            <a:r>
              <a:rPr kumimoji="1" lang="zh-CN" altLang="en-US" sz="1400" dirty="0" smtClean="0"/>
              <a:t>现代多核</a:t>
            </a:r>
            <a:r>
              <a:rPr kumimoji="1" lang="en-US" altLang="zh-CN" sz="1400" dirty="0" smtClean="0"/>
              <a:t>CPU</a:t>
            </a:r>
            <a:r>
              <a:rPr lang="zh-CN" altLang="en-US" sz="1400" dirty="0" smtClean="0"/>
              <a:t>可以平行处理，处理顺序并不一定按</a:t>
            </a:r>
            <a:r>
              <a:rPr lang="en-US" altLang="zh-CN" sz="1400" dirty="0" smtClean="0"/>
              <a:t>memory</a:t>
            </a:r>
            <a:r>
              <a:rPr lang="zh-CN" altLang="en-US" sz="1400" dirty="0" smtClean="0"/>
              <a:t>里</a:t>
            </a:r>
            <a:r>
              <a:rPr lang="en-US" altLang="zh-CN" sz="1400" dirty="0" smtClean="0"/>
              <a:t>operation</a:t>
            </a:r>
            <a:r>
              <a:rPr lang="zh-CN" altLang="en-US" sz="1400" dirty="0" smtClean="0"/>
              <a:t>的排列顺序，可能是</a:t>
            </a:r>
            <a:r>
              <a:rPr lang="en-US" altLang="zh-CN" sz="1400" dirty="0" smtClean="0"/>
              <a:t>out-of-order execution. </a:t>
            </a:r>
            <a:r>
              <a:rPr lang="zh-CN" altLang="en-US" sz="1400" dirty="0" smtClean="0"/>
              <a:t>通过放置</a:t>
            </a:r>
            <a:r>
              <a:rPr lang="en-US" altLang="zh-CN" sz="1400" dirty="0" smtClean="0"/>
              <a:t>memory barrier</a:t>
            </a:r>
            <a:r>
              <a:rPr lang="zh-CN" altLang="en-US" sz="1400" dirty="0" smtClean="0"/>
              <a:t>，</a:t>
            </a:r>
            <a:r>
              <a:rPr lang="zh-CN" altLang="en-US" sz="1400" b="1" dirty="0" smtClean="0"/>
              <a:t>可以保证在</a:t>
            </a:r>
            <a:r>
              <a:rPr lang="en-US" altLang="zh-CN" sz="1400" b="1" dirty="0" smtClean="0"/>
              <a:t>barrier</a:t>
            </a:r>
            <a:r>
              <a:rPr lang="zh-CN" altLang="en-US" sz="1400" b="1" dirty="0" smtClean="0"/>
              <a:t>之前的</a:t>
            </a:r>
            <a:r>
              <a:rPr lang="en-US" altLang="zh-CN" sz="1400" b="1" dirty="0" smtClean="0"/>
              <a:t>memory operation</a:t>
            </a:r>
            <a:r>
              <a:rPr lang="zh-CN" altLang="en-US" sz="1400" b="1" dirty="0" smtClean="0"/>
              <a:t>一定会比在</a:t>
            </a:r>
            <a:r>
              <a:rPr lang="en-US" altLang="zh-CN" sz="1400" b="1" dirty="0" smtClean="0"/>
              <a:t>barrier</a:t>
            </a:r>
            <a:r>
              <a:rPr lang="zh-CN" altLang="en-US" sz="1400" b="1" dirty="0" smtClean="0"/>
              <a:t>之后的</a:t>
            </a:r>
            <a:r>
              <a:rPr lang="en-US" altLang="zh-CN" sz="1400" b="1" dirty="0" smtClean="0"/>
              <a:t>operation</a:t>
            </a:r>
            <a:r>
              <a:rPr lang="zh-CN" altLang="en-US" sz="1400" b="1" dirty="0" smtClean="0"/>
              <a:t>先被执行</a:t>
            </a:r>
            <a:r>
              <a:rPr lang="zh-CN" altLang="en-US" sz="1400" dirty="0" smtClean="0"/>
              <a:t>。</a:t>
            </a:r>
            <a:endParaRPr lang="en-US" altLang="zh-CN" sz="1400" dirty="0" smtClean="0"/>
          </a:p>
          <a:p>
            <a:pPr marL="285750" indent="-285750">
              <a:buFont typeface="Arial" panose="020B0604020202020204" pitchFamily="34" charset="0"/>
              <a:buChar char="•"/>
            </a:pPr>
            <a:r>
              <a:rPr lang="en-US" altLang="zh-CN" sz="1400" b="1" dirty="0" smtClean="0">
                <a:solidFill>
                  <a:srgbClr val="FF0000"/>
                </a:solidFill>
              </a:rPr>
              <a:t>Segmentation fault</a:t>
            </a:r>
            <a:r>
              <a:rPr lang="en-US" altLang="zh-CN" sz="1400" dirty="0" smtClean="0"/>
              <a:t> (</a:t>
            </a:r>
            <a:r>
              <a:rPr lang="en-US" altLang="zh-CN" sz="1400" b="1" dirty="0" err="1" smtClean="0">
                <a:solidFill>
                  <a:srgbClr val="FF0000"/>
                </a:solidFill>
              </a:rPr>
              <a:t>segfault</a:t>
            </a:r>
            <a:r>
              <a:rPr lang="en-US" altLang="zh-CN" sz="1400" dirty="0" smtClean="0"/>
              <a:t>): is an access violation</a:t>
            </a:r>
            <a:r>
              <a:rPr lang="en-US" altLang="zh-CN" sz="1400" dirty="0"/>
              <a:t>. </a:t>
            </a:r>
            <a:r>
              <a:rPr lang="en-US" altLang="zh-CN" sz="1400" b="1" dirty="0"/>
              <a:t>raised by hardware </a:t>
            </a:r>
            <a:r>
              <a:rPr lang="en-US" altLang="zh-CN" sz="1400" dirty="0"/>
              <a:t>with memory protection, notifying an operating system (OS) the software has attempted to access a restricted area of memory (a memory access violation). The OS </a:t>
            </a:r>
            <a:r>
              <a:rPr lang="en-US" altLang="zh-CN" sz="1400" b="1" dirty="0"/>
              <a:t>kernel</a:t>
            </a:r>
            <a:r>
              <a:rPr lang="en-US" altLang="zh-CN" sz="1400" dirty="0"/>
              <a:t> will, in response, usually perform some corrective action, generally passing the fault on to the offending process by </a:t>
            </a:r>
            <a:r>
              <a:rPr lang="en-US" altLang="zh-CN" sz="1400" b="1" dirty="0"/>
              <a:t>sending the process a </a:t>
            </a:r>
            <a:r>
              <a:rPr lang="en-US" altLang="zh-CN" sz="1400" b="1" dirty="0" smtClean="0"/>
              <a:t>signal (</a:t>
            </a:r>
            <a:r>
              <a:rPr lang="en-US" altLang="ja-JP" sz="1400" b="1" dirty="0">
                <a:solidFill>
                  <a:srgbClr val="FF0000"/>
                </a:solidFill>
              </a:rPr>
              <a:t>SIGSEGV</a:t>
            </a:r>
            <a:r>
              <a:rPr lang="en-US" altLang="zh-CN" sz="1400" b="1" dirty="0" smtClean="0"/>
              <a:t>)</a:t>
            </a:r>
            <a:r>
              <a:rPr lang="en-US" altLang="zh-CN" sz="1400" dirty="0" smtClean="0"/>
              <a:t>. </a:t>
            </a:r>
            <a:r>
              <a:rPr lang="en-US" altLang="zh-CN" sz="1400" dirty="0"/>
              <a:t>Processes can in some cases install a custom signal handler, allowing them to recover on their own</a:t>
            </a:r>
            <a:r>
              <a:rPr lang="en-US" altLang="zh-CN" sz="1400" dirty="0" smtClean="0"/>
              <a:t>, </a:t>
            </a:r>
            <a:r>
              <a:rPr lang="en-US" altLang="zh-CN" sz="1400" dirty="0"/>
              <a:t>but otherwise the </a:t>
            </a:r>
            <a:r>
              <a:rPr lang="en-US" altLang="zh-CN" sz="1400" u="sng" dirty="0"/>
              <a:t>OS default signal handler</a:t>
            </a:r>
            <a:r>
              <a:rPr lang="en-US" altLang="zh-CN" sz="1400" dirty="0"/>
              <a:t> is used, generally causing </a:t>
            </a:r>
            <a:r>
              <a:rPr lang="en-US" altLang="zh-CN" sz="1400" b="1" dirty="0"/>
              <a:t>abnormal termination</a:t>
            </a:r>
            <a:r>
              <a:rPr lang="en-US" altLang="zh-CN" sz="1400" dirty="0"/>
              <a:t> of the process (a program crash), and sometimes a core dump</a:t>
            </a:r>
            <a:r>
              <a:rPr lang="en-US" altLang="zh-CN" sz="1400" dirty="0" smtClean="0"/>
              <a:t>.</a:t>
            </a:r>
            <a:endParaRPr lang="en-US" altLang="zh-CN" sz="1400" b="1" dirty="0" smtClean="0">
              <a:solidFill>
                <a:srgbClr val="FF0000"/>
              </a:solidFill>
            </a:endParaRPr>
          </a:p>
          <a:p>
            <a:pPr marL="742950" lvl="1" indent="-285750">
              <a:buFont typeface="Arial" panose="020B0604020202020204" pitchFamily="34" charset="0"/>
              <a:buChar char="•"/>
            </a:pPr>
            <a:r>
              <a:rPr lang="en-US" altLang="zh-CN" sz="1400" dirty="0"/>
              <a:t>On systems using only </a:t>
            </a:r>
            <a:r>
              <a:rPr lang="en-US" altLang="zh-CN" sz="1400" b="1" dirty="0"/>
              <a:t>paging</a:t>
            </a:r>
            <a:r>
              <a:rPr lang="en-US" altLang="zh-CN" sz="1400" dirty="0"/>
              <a:t>, an invalid page fault generally leads to a segmentation fault, and segmentation faults and page faults are both faults raised by the </a:t>
            </a:r>
            <a:r>
              <a:rPr lang="en-US" altLang="zh-CN" sz="1400" b="1" dirty="0"/>
              <a:t>virtual memory management system</a:t>
            </a:r>
            <a:r>
              <a:rPr lang="en-US" altLang="zh-CN" sz="1400" dirty="0" smtClean="0"/>
              <a:t>.</a:t>
            </a:r>
          </a:p>
          <a:p>
            <a:pPr marL="742950" lvl="1" indent="-285750">
              <a:buFont typeface="Arial" panose="020B0604020202020204" pitchFamily="34" charset="0"/>
              <a:buChar char="•"/>
            </a:pPr>
            <a:r>
              <a:rPr lang="en-US" altLang="zh-CN" sz="1400" dirty="0"/>
              <a:t>At the hardware level, the fault is initially raised by the </a:t>
            </a:r>
            <a:r>
              <a:rPr lang="en-US" altLang="zh-CN" sz="1400" b="1" dirty="0"/>
              <a:t>memory management unit </a:t>
            </a:r>
            <a:r>
              <a:rPr lang="en-US" altLang="zh-CN" sz="1400" dirty="0"/>
              <a:t>(</a:t>
            </a:r>
            <a:r>
              <a:rPr lang="en-US" altLang="zh-CN" sz="1400" b="1" dirty="0">
                <a:solidFill>
                  <a:srgbClr val="FF0000"/>
                </a:solidFill>
              </a:rPr>
              <a:t>MMU</a:t>
            </a:r>
            <a:r>
              <a:rPr lang="en-US" altLang="zh-CN" sz="1400" dirty="0"/>
              <a:t>) on illegal access (if the referenced memory exists), as part of its memory protection feature, or an invalid page fault (if the referenced memory does not exist).</a:t>
            </a:r>
            <a:endParaRPr lang="en-US" altLang="zh-CN" sz="1400" dirty="0" smtClean="0"/>
          </a:p>
        </p:txBody>
      </p:sp>
      <p:pic>
        <p:nvPicPr>
          <p:cNvPr id="18434" name="Picture 2" descr="https://upload.wikimedia.org/wikipedia/commons/thumb/b/be/Page_table_actions.svg/440px-Page_table_actions.svg.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115787" y="2627784"/>
            <a:ext cx="4191000" cy="2714626"/>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6833024" y="-108520"/>
            <a:ext cx="6857999" cy="2677656"/>
          </a:xfrm>
          <a:prstGeom prst="rect">
            <a:avLst/>
          </a:prstGeom>
          <a:noFill/>
        </p:spPr>
        <p:txBody>
          <a:bodyPr wrap="square" rtlCol="0">
            <a:spAutoFit/>
          </a:bodyPr>
          <a:lstStyle/>
          <a:p>
            <a:r>
              <a:rPr kumimoji="1" lang="en-US" altLang="ja-JP" sz="1400" dirty="0"/>
              <a:t>What is </a:t>
            </a:r>
            <a:r>
              <a:rPr kumimoji="1" lang="en-US" altLang="ja-JP" sz="1400" b="1" dirty="0">
                <a:solidFill>
                  <a:srgbClr val="FF0000"/>
                </a:solidFill>
              </a:rPr>
              <a:t>Thrashi</a:t>
            </a:r>
            <a:r>
              <a:rPr lang="en-US" altLang="ja-JP" sz="1400" b="1" dirty="0">
                <a:solidFill>
                  <a:srgbClr val="FF0000"/>
                </a:solidFill>
              </a:rPr>
              <a:t>ng</a:t>
            </a:r>
            <a:r>
              <a:rPr lang="en-US" altLang="ja-JP" sz="1400" dirty="0">
                <a:solidFill>
                  <a:srgbClr val="FF0000"/>
                </a:solidFill>
              </a:rPr>
              <a:t> </a:t>
            </a:r>
            <a:r>
              <a:rPr lang="en-US" altLang="ja-JP" sz="1400" dirty="0"/>
              <a:t>(in OS):</a:t>
            </a:r>
          </a:p>
          <a:p>
            <a:pPr marL="285750" indent="-285750">
              <a:buFont typeface="Arial" panose="020B0604020202020204" pitchFamily="34" charset="0"/>
              <a:buChar char="•"/>
            </a:pPr>
            <a:r>
              <a:rPr lang="en-US" altLang="ja-JP" sz="1400" b="1" dirty="0"/>
              <a:t>(</a:t>
            </a:r>
            <a:r>
              <a:rPr lang="zh-CN" altLang="en-US" sz="1400" b="1" dirty="0"/>
              <a:t>背景</a:t>
            </a:r>
            <a:r>
              <a:rPr lang="en-US" altLang="ja-JP" sz="1400" b="1" dirty="0"/>
              <a:t>) Page Fault and Swapping</a:t>
            </a:r>
            <a:r>
              <a:rPr lang="en-US" altLang="ja-JP" sz="1400" dirty="0"/>
              <a:t>: A page fault occurs when the memory access requested (from the </a:t>
            </a:r>
            <a:r>
              <a:rPr lang="en-US" altLang="ja-JP" sz="1400" b="1" dirty="0"/>
              <a:t>virtual  address space</a:t>
            </a:r>
            <a:r>
              <a:rPr lang="en-US" altLang="ja-JP" sz="1400" dirty="0"/>
              <a:t>) does not map to something that is in RAM. A page must  then be sent from RAM to swap, so that the requested new page can be  brought from swap to RAM. This results in 2 disk I/</a:t>
            </a:r>
            <a:r>
              <a:rPr lang="en-US" altLang="ja-JP" sz="1400" dirty="0" err="1"/>
              <a:t>Os</a:t>
            </a:r>
            <a:r>
              <a:rPr lang="en-US" altLang="ja-JP" sz="1400" dirty="0"/>
              <a:t>. Now you might know that disk I/</a:t>
            </a:r>
            <a:r>
              <a:rPr lang="en-US" altLang="ja-JP" sz="1400" dirty="0" err="1"/>
              <a:t>Os</a:t>
            </a:r>
            <a:r>
              <a:rPr lang="en-US" altLang="ja-JP" sz="1400" dirty="0"/>
              <a:t> are very slow as compared to memory access</a:t>
            </a:r>
            <a:r>
              <a:rPr lang="en-US" altLang="ja-JP" sz="1400" dirty="0" smtClean="0"/>
              <a:t>. </a:t>
            </a:r>
            <a:r>
              <a:rPr lang="zh-CN" altLang="en-US" sz="1400" dirty="0" smtClean="0"/>
              <a:t>这里的</a:t>
            </a:r>
            <a:r>
              <a:rPr lang="en-US" altLang="zh-CN" sz="1400" dirty="0" smtClean="0"/>
              <a:t>RAM</a:t>
            </a:r>
            <a:r>
              <a:rPr lang="zh-CN" altLang="en-US" sz="1400" dirty="0"/>
              <a:t>就</a:t>
            </a:r>
            <a:r>
              <a:rPr lang="zh-CN" altLang="en-US" sz="1400" dirty="0" smtClean="0"/>
              <a:t>是</a:t>
            </a:r>
            <a:r>
              <a:rPr lang="en-US" altLang="zh-CN" sz="1400" dirty="0" smtClean="0"/>
              <a:t>TLB</a:t>
            </a:r>
            <a:endParaRPr lang="en-US" altLang="ja-JP" sz="1400" dirty="0"/>
          </a:p>
          <a:p>
            <a:pPr marL="285750" indent="-285750">
              <a:buFont typeface="Arial" panose="020B0604020202020204" pitchFamily="34" charset="0"/>
              <a:buChar char="•"/>
            </a:pPr>
            <a:r>
              <a:rPr lang="en-US" altLang="ja-JP" sz="1400" b="1" dirty="0"/>
              <a:t>Thrashing</a:t>
            </a:r>
            <a:r>
              <a:rPr lang="en-US" altLang="ja-JP" sz="1400" dirty="0"/>
              <a:t>: Now if it happens that your system has to swap pages at such a higher rate that </a:t>
            </a:r>
            <a:r>
              <a:rPr lang="en-US" altLang="ja-JP" sz="1400" b="1" dirty="0"/>
              <a:t>major chunk of CPU time is spent in swapping</a:t>
            </a:r>
            <a:r>
              <a:rPr lang="en-US" altLang="ja-JP" sz="1400" dirty="0"/>
              <a:t> then this state is known as thrashing. So effectively during thrashing, the CPU spends less time in some actual productive work and more time in swapping</a:t>
            </a:r>
            <a:r>
              <a:rPr lang="en-US" altLang="ja-JP" sz="1400" dirty="0" smtClean="0"/>
              <a:t>.</a:t>
            </a:r>
          </a:p>
          <a:p>
            <a:pPr marL="742950" lvl="1" indent="-285750">
              <a:buFont typeface="Arial" panose="020B0604020202020204" pitchFamily="34" charset="0"/>
              <a:buChar char="•"/>
            </a:pPr>
            <a:r>
              <a:rPr kumimoji="1" lang="zh-CN" altLang="en-US" sz="1400" dirty="0" smtClean="0"/>
              <a:t>这里</a:t>
            </a:r>
            <a:r>
              <a:rPr kumimoji="1" lang="en-US" altLang="zh-CN" sz="1400" dirty="0" smtClean="0"/>
              <a:t>swap</a:t>
            </a:r>
            <a:r>
              <a:rPr kumimoji="1" lang="zh-CN" altLang="en-US" sz="1400" dirty="0" smtClean="0"/>
              <a:t>的并不是</a:t>
            </a:r>
            <a:r>
              <a:rPr kumimoji="1" lang="en-US" altLang="zh-CN" sz="1400" dirty="0" smtClean="0"/>
              <a:t>v address</a:t>
            </a:r>
            <a:r>
              <a:rPr kumimoji="1" lang="zh-CN" altLang="en-US" sz="1400" dirty="0" smtClean="0"/>
              <a:t>和</a:t>
            </a:r>
            <a:r>
              <a:rPr kumimoji="1" lang="en-US" altLang="zh-CN" sz="1400" dirty="0" smtClean="0"/>
              <a:t>p address</a:t>
            </a:r>
            <a:r>
              <a:rPr kumimoji="1" lang="zh-CN" altLang="en-US" sz="1400" dirty="0" smtClean="0"/>
              <a:t>的</a:t>
            </a:r>
            <a:r>
              <a:rPr kumimoji="1" lang="en-US" altLang="zh-CN" sz="1400" dirty="0" smtClean="0"/>
              <a:t>mapping</a:t>
            </a:r>
            <a:r>
              <a:rPr kumimoji="1" lang="zh-CN" altLang="en-US" sz="1400" dirty="0" smtClean="0"/>
              <a:t>信息，而是指</a:t>
            </a:r>
            <a:r>
              <a:rPr kumimoji="1" lang="en-US" altLang="zh-CN" sz="1400" dirty="0" smtClean="0"/>
              <a:t>RAM</a:t>
            </a:r>
            <a:r>
              <a:rPr kumimoji="1" lang="zh-CN" altLang="en-US" sz="1400" dirty="0" smtClean="0"/>
              <a:t>不够的时候，把</a:t>
            </a:r>
            <a:r>
              <a:rPr kumimoji="1" lang="en-US" altLang="zh-CN" sz="1400" dirty="0" smtClean="0"/>
              <a:t>RAM</a:t>
            </a:r>
            <a:r>
              <a:rPr kumimoji="1" lang="zh-CN" altLang="en-US" sz="1400" dirty="0" smtClean="0"/>
              <a:t>上一整块的数据放到硬盘</a:t>
            </a:r>
            <a:r>
              <a:rPr kumimoji="1" lang="en-US" altLang="zh-CN" sz="1400" dirty="0" smtClean="0"/>
              <a:t>swap</a:t>
            </a:r>
            <a:r>
              <a:rPr kumimoji="1" lang="zh-CN" altLang="en-US" sz="1400" dirty="0" smtClean="0"/>
              <a:t>上</a:t>
            </a:r>
            <a:endParaRPr kumimoji="1" lang="en-US" altLang="zh-CN" sz="1400" dirty="0" smtClean="0"/>
          </a:p>
        </p:txBody>
      </p:sp>
      <p:sp>
        <p:nvSpPr>
          <p:cNvPr id="8" name="テキスト ボックス 7"/>
          <p:cNvSpPr txBox="1"/>
          <p:nvPr/>
        </p:nvSpPr>
        <p:spPr>
          <a:xfrm>
            <a:off x="-6115787" y="-972616"/>
            <a:ext cx="5263637" cy="738664"/>
          </a:xfrm>
          <a:prstGeom prst="rect">
            <a:avLst/>
          </a:prstGeom>
          <a:noFill/>
        </p:spPr>
        <p:txBody>
          <a:bodyPr wrap="square" rtlCol="0">
            <a:spAutoFit/>
          </a:bodyPr>
          <a:lstStyle/>
          <a:p>
            <a:r>
              <a:rPr lang="zh-CN" altLang="en-US" sz="1400" dirty="0"/>
              <a:t>安装</a:t>
            </a:r>
            <a:r>
              <a:rPr lang="en-US" altLang="zh-CN" sz="1400" dirty="0"/>
              <a:t>Linux</a:t>
            </a:r>
            <a:r>
              <a:rPr lang="zh-CN" altLang="en-US" sz="1400" dirty="0"/>
              <a:t>系统的时候</a:t>
            </a:r>
            <a:r>
              <a:rPr kumimoji="1" lang="en-US" altLang="ja-JP" sz="1400" dirty="0"/>
              <a:t>Hard disk</a:t>
            </a:r>
            <a:r>
              <a:rPr kumimoji="1" lang="zh-CN" altLang="en-US" sz="1400" dirty="0"/>
              <a:t>上会自动被分一个</a:t>
            </a:r>
            <a:r>
              <a:rPr kumimoji="1" lang="en-US" altLang="zh-CN" sz="1400" dirty="0"/>
              <a:t>partition</a:t>
            </a:r>
            <a:r>
              <a:rPr kumimoji="1" lang="zh-CN" altLang="en-US" sz="1400" dirty="0"/>
              <a:t>，名为</a:t>
            </a:r>
            <a:r>
              <a:rPr kumimoji="1" lang="en-US" altLang="zh-CN" sz="1400" dirty="0"/>
              <a:t>swap; </a:t>
            </a:r>
            <a:r>
              <a:rPr kumimoji="1" lang="zh-CN" altLang="en-US" sz="1400" dirty="0"/>
              <a:t>这个</a:t>
            </a:r>
            <a:r>
              <a:rPr kumimoji="1" lang="en-US" altLang="zh-CN" sz="1400" b="1" dirty="0">
                <a:solidFill>
                  <a:srgbClr val="FF0000"/>
                </a:solidFill>
              </a:rPr>
              <a:t>swap partition</a:t>
            </a:r>
            <a:r>
              <a:rPr kumimoji="1" lang="zh-CN" altLang="en-US" sz="1400" dirty="0"/>
              <a:t>就是</a:t>
            </a:r>
            <a:r>
              <a:rPr kumimoji="1" lang="zh-CN" altLang="en-US" sz="1400" dirty="0" smtClean="0"/>
              <a:t>当</a:t>
            </a:r>
            <a:r>
              <a:rPr lang="en-US" altLang="zh-CN" sz="1400" dirty="0" smtClean="0"/>
              <a:t>page table</a:t>
            </a:r>
            <a:r>
              <a:rPr lang="zh-CN" altLang="en-US" sz="1400" dirty="0" smtClean="0"/>
              <a:t>全都被</a:t>
            </a:r>
            <a:r>
              <a:rPr lang="zh-CN" altLang="en-US" sz="1400" dirty="0"/>
              <a:t>用了的时候，系统会把数据先存到硬盘上，然后和</a:t>
            </a:r>
            <a:r>
              <a:rPr lang="en-US" altLang="zh-CN" sz="1400" dirty="0"/>
              <a:t>RAM</a:t>
            </a:r>
            <a:r>
              <a:rPr lang="zh-CN" altLang="en-US" sz="1400" dirty="0"/>
              <a:t>来</a:t>
            </a:r>
            <a:r>
              <a:rPr lang="en-US" altLang="zh-CN" sz="1400" dirty="0"/>
              <a:t>swap</a:t>
            </a:r>
            <a:endParaRPr kumimoji="1" lang="ja-JP" altLang="en-US" sz="1400" dirty="0"/>
          </a:p>
        </p:txBody>
      </p:sp>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0179"/>
            <a:ext cx="6858000" cy="13234392"/>
          </a:xfrm>
          <a:prstGeom prst="rect">
            <a:avLst/>
          </a:prstGeom>
          <a:noFill/>
        </p:spPr>
        <p:txBody>
          <a:bodyPr wrap="square" rtlCol="0">
            <a:spAutoFit/>
          </a:bodyPr>
          <a:lstStyle/>
          <a:p>
            <a:r>
              <a:rPr kumimoji="1" lang="en-US" altLang="ja-JP" sz="1400" b="1" dirty="0">
                <a:solidFill>
                  <a:srgbClr val="FF0000"/>
                </a:solidFill>
              </a:rPr>
              <a:t>Block device</a:t>
            </a:r>
            <a:r>
              <a:rPr kumimoji="1" lang="en-US" altLang="ja-JP" sz="1400" dirty="0"/>
              <a:t>:</a:t>
            </a:r>
          </a:p>
          <a:p>
            <a:pPr marL="285750" indent="-285750">
              <a:buFont typeface="Arial" panose="020B0604020202020204" pitchFamily="34" charset="0"/>
              <a:buChar char="•"/>
            </a:pPr>
            <a:r>
              <a:rPr lang="en-US" altLang="ja-JP" sz="1400" dirty="0"/>
              <a:t>Linux</a:t>
            </a:r>
            <a:r>
              <a:rPr lang="zh-CN" altLang="en-US" sz="1400" dirty="0"/>
              <a:t>把所有东西都当成</a:t>
            </a:r>
            <a:r>
              <a:rPr lang="en-US" altLang="zh-CN" sz="1400" dirty="0"/>
              <a:t>file</a:t>
            </a:r>
            <a:r>
              <a:rPr lang="zh-CN" altLang="en-US" sz="1400" dirty="0"/>
              <a:t>对待，在</a:t>
            </a:r>
            <a:r>
              <a:rPr lang="en-US" altLang="zh-CN" sz="1400" dirty="0"/>
              <a:t>/dev/</a:t>
            </a:r>
            <a:r>
              <a:rPr lang="zh-CN" altLang="en-US" sz="1400" dirty="0"/>
              <a:t>下面的是</a:t>
            </a:r>
            <a:r>
              <a:rPr lang="en-US" altLang="zh-CN" sz="1400" dirty="0"/>
              <a:t>device special file</a:t>
            </a:r>
          </a:p>
          <a:p>
            <a:pPr marL="285750" indent="-285750">
              <a:buFont typeface="Arial" panose="020B0604020202020204" pitchFamily="34" charset="0"/>
              <a:buChar char="•"/>
            </a:pPr>
            <a:r>
              <a:rPr kumimoji="1" lang="en-US" altLang="zh-CN" sz="1400" dirty="0"/>
              <a:t>Device special file</a:t>
            </a:r>
            <a:r>
              <a:rPr lang="zh-CN" altLang="en-US" sz="1400" dirty="0"/>
              <a:t>有两个大分类，</a:t>
            </a:r>
            <a:r>
              <a:rPr lang="en-US" altLang="zh-CN" sz="1400" dirty="0"/>
              <a:t>character devices</a:t>
            </a:r>
            <a:r>
              <a:rPr lang="zh-CN" altLang="en-US" sz="1400" dirty="0"/>
              <a:t>和</a:t>
            </a:r>
            <a:r>
              <a:rPr lang="en-US" altLang="zh-CN" sz="1400" dirty="0"/>
              <a:t>block devices</a:t>
            </a:r>
          </a:p>
          <a:p>
            <a:pPr marL="285750" indent="-285750">
              <a:buFont typeface="Arial" panose="020B0604020202020204" pitchFamily="34" charset="0"/>
              <a:buChar char="•"/>
            </a:pPr>
            <a:r>
              <a:rPr kumimoji="1" lang="en-US" altLang="zh-CN" sz="1400" b="1" dirty="0">
                <a:solidFill>
                  <a:srgbClr val="FF0000"/>
                </a:solidFill>
              </a:rPr>
              <a:t>Character device</a:t>
            </a:r>
            <a:r>
              <a:rPr kumimoji="1" lang="zh-CN" altLang="en-US" sz="1400" dirty="0"/>
              <a:t>的代表是</a:t>
            </a:r>
            <a:r>
              <a:rPr kumimoji="1" lang="en-US" altLang="zh-CN" sz="1400" dirty="0"/>
              <a:t>terminals</a:t>
            </a:r>
            <a:r>
              <a:rPr kumimoji="1" lang="zh-CN" altLang="en-US" sz="1400" dirty="0"/>
              <a:t>和</a:t>
            </a:r>
            <a:r>
              <a:rPr kumimoji="1" lang="en-US" altLang="zh-CN" sz="1400" dirty="0"/>
              <a:t>keyboards</a:t>
            </a:r>
            <a:r>
              <a:rPr kumimoji="1" lang="zh-CN" altLang="en-US" sz="1400" dirty="0"/>
              <a:t>，特点是</a:t>
            </a:r>
            <a:r>
              <a:rPr kumimoji="1" lang="en-US" altLang="zh-CN" sz="1400" dirty="0"/>
              <a:t>handle data on </a:t>
            </a:r>
            <a:r>
              <a:rPr lang="en-US" altLang="zh-CN" sz="1400" dirty="0"/>
              <a:t>a character-by-character basis</a:t>
            </a:r>
          </a:p>
          <a:p>
            <a:pPr marL="285750" indent="-285750">
              <a:buFont typeface="Arial" panose="020B0604020202020204" pitchFamily="34" charset="0"/>
              <a:buChar char="•"/>
            </a:pPr>
            <a:r>
              <a:rPr lang="en-US" altLang="ja-JP" sz="1400" dirty="0"/>
              <a:t>Block device</a:t>
            </a:r>
            <a:r>
              <a:rPr lang="zh-CN" altLang="en-US" sz="1400" dirty="0"/>
              <a:t>的代表是</a:t>
            </a:r>
            <a:r>
              <a:rPr lang="en-US" altLang="zh-CN" sz="1400" dirty="0"/>
              <a:t>disks</a:t>
            </a:r>
            <a:r>
              <a:rPr lang="zh-CN" altLang="en-US" sz="1400" dirty="0"/>
              <a:t>和</a:t>
            </a:r>
            <a:r>
              <a:rPr lang="en-US" altLang="zh-CN" sz="1400" dirty="0"/>
              <a:t>tape drivers</a:t>
            </a:r>
            <a:r>
              <a:rPr lang="zh-CN" altLang="en-US" sz="1400" dirty="0"/>
              <a:t>，特点是</a:t>
            </a:r>
            <a:r>
              <a:rPr lang="en-US" altLang="zh-CN" sz="1400" dirty="0"/>
              <a:t>handle data a block at a time</a:t>
            </a:r>
            <a:r>
              <a:rPr lang="zh-CN" altLang="en-US" sz="1400" dirty="0"/>
              <a:t>，</a:t>
            </a:r>
            <a:r>
              <a:rPr lang="en-US" altLang="zh-CN" sz="1400" dirty="0"/>
              <a:t>block</a:t>
            </a:r>
            <a:r>
              <a:rPr lang="zh-CN" altLang="en-US" sz="1400" dirty="0"/>
              <a:t>的</a:t>
            </a:r>
            <a:r>
              <a:rPr lang="en-US" altLang="zh-CN" sz="1400" dirty="0"/>
              <a:t>size</a:t>
            </a:r>
            <a:r>
              <a:rPr lang="zh-CN" altLang="en-US" sz="1400" dirty="0"/>
              <a:t>一般是</a:t>
            </a:r>
            <a:r>
              <a:rPr lang="en-US" altLang="zh-CN" sz="1400" dirty="0"/>
              <a:t>512byte</a:t>
            </a:r>
            <a:r>
              <a:rPr lang="zh-CN" altLang="en-US" sz="1400" dirty="0"/>
              <a:t>的倍数</a:t>
            </a:r>
            <a:endParaRPr kumimoji="1" lang="en-US" altLang="ja-JP" sz="1400" dirty="0"/>
          </a:p>
          <a:p>
            <a:r>
              <a:rPr kumimoji="1" lang="en-US" altLang="ja-JP" sz="1400" dirty="0" err="1"/>
              <a:t>init</a:t>
            </a:r>
            <a:r>
              <a:rPr kumimoji="1" lang="en-US" altLang="ja-JP" sz="1400" dirty="0"/>
              <a:t>*.</a:t>
            </a:r>
            <a:r>
              <a:rPr kumimoji="1" lang="en-US" altLang="ja-JP" sz="1400" dirty="0" err="1"/>
              <a:t>rc</a:t>
            </a:r>
            <a:r>
              <a:rPr kumimoji="1" lang="en-US" altLang="ja-JP" sz="1400" dirty="0"/>
              <a:t>:</a:t>
            </a:r>
          </a:p>
          <a:p>
            <a:pPr marL="285750" indent="-285750">
              <a:buFont typeface="Arial" panose="020B0604020202020204" pitchFamily="34" charset="0"/>
              <a:buChar char="•"/>
            </a:pPr>
            <a:r>
              <a:rPr kumimoji="1" lang="zh-CN" altLang="en-US" sz="1400" dirty="0"/>
              <a:t>这个是</a:t>
            </a:r>
            <a:r>
              <a:rPr kumimoji="1" lang="en-US" altLang="zh-CN" sz="1400" dirty="0"/>
              <a:t>android</a:t>
            </a:r>
            <a:r>
              <a:rPr lang="zh-CN" altLang="en-US" sz="1400" dirty="0"/>
              <a:t>里特有的，似乎是用来告诉</a:t>
            </a:r>
            <a:r>
              <a:rPr lang="en-US" altLang="zh-CN" sz="1400" dirty="0" err="1"/>
              <a:t>init</a:t>
            </a:r>
            <a:r>
              <a:rPr lang="en-US" altLang="zh-CN" sz="1400" dirty="0"/>
              <a:t> process</a:t>
            </a:r>
            <a:r>
              <a:rPr lang="zh-CN" altLang="en-US" sz="1400" dirty="0"/>
              <a:t>应该启动那个子</a:t>
            </a:r>
            <a:r>
              <a:rPr lang="en-US" altLang="zh-CN" sz="1400" dirty="0"/>
              <a:t>process</a:t>
            </a:r>
            <a:r>
              <a:rPr lang="zh-CN" altLang="en-US" sz="1400" dirty="0"/>
              <a:t>，等有需要的时候详细查一下</a:t>
            </a:r>
            <a:endParaRPr lang="en-US" altLang="zh-CN" sz="1400" dirty="0"/>
          </a:p>
          <a:p>
            <a:r>
              <a:rPr kumimoji="1" lang="en-US" altLang="ja-JP" sz="1400" b="1" dirty="0">
                <a:solidFill>
                  <a:srgbClr val="FF0000"/>
                </a:solidFill>
              </a:rPr>
              <a:t>Privileged processes</a:t>
            </a:r>
            <a:r>
              <a:rPr kumimoji="1" lang="en-US" altLang="ja-JP" sz="1400" dirty="0"/>
              <a:t> and </a:t>
            </a:r>
            <a:r>
              <a:rPr kumimoji="1" lang="en-US" altLang="ja-JP" sz="1400" b="1" dirty="0">
                <a:solidFill>
                  <a:srgbClr val="FF0000"/>
                </a:solidFill>
              </a:rPr>
              <a:t>Capabilities</a:t>
            </a:r>
            <a:r>
              <a:rPr kumimoji="1" lang="en-US" altLang="ja-JP" sz="1400" dirty="0"/>
              <a:t>:</a:t>
            </a:r>
          </a:p>
          <a:p>
            <a:pPr marL="285750" indent="-285750">
              <a:buFont typeface="Arial" panose="020B0604020202020204" pitchFamily="34" charset="0"/>
              <a:buChar char="•"/>
            </a:pPr>
            <a:r>
              <a:rPr lang="en-US" altLang="ja-JP" sz="1400" dirty="0"/>
              <a:t>Traditional </a:t>
            </a:r>
            <a:r>
              <a:rPr lang="en-US" altLang="zh-CN" sz="1400" dirty="0" err="1"/>
              <a:t>unix</a:t>
            </a:r>
            <a:r>
              <a:rPr lang="zh-CN" altLang="en-US" sz="1400" dirty="0"/>
              <a:t>里一个</a:t>
            </a:r>
            <a:r>
              <a:rPr lang="en-US" altLang="zh-CN" sz="1400" dirty="0"/>
              <a:t>privileged process</a:t>
            </a:r>
            <a:r>
              <a:rPr lang="zh-CN" altLang="en-US" sz="1400" dirty="0"/>
              <a:t>的</a:t>
            </a:r>
            <a:r>
              <a:rPr lang="en-US" altLang="zh-CN" sz="1400" dirty="0"/>
              <a:t>effective user ID</a:t>
            </a:r>
            <a:r>
              <a:rPr lang="zh-CN" altLang="en-US" sz="1400" dirty="0"/>
              <a:t>是</a:t>
            </a:r>
            <a:r>
              <a:rPr lang="en-US" altLang="zh-CN" sz="1400" dirty="0"/>
              <a:t>0 (</a:t>
            </a:r>
            <a:r>
              <a:rPr lang="en-US" altLang="zh-CN" sz="1400" dirty="0" err="1"/>
              <a:t>superuser</a:t>
            </a:r>
            <a:r>
              <a:rPr lang="en-US" altLang="zh-CN" sz="1400" dirty="0"/>
              <a:t>)</a:t>
            </a:r>
            <a:r>
              <a:rPr lang="zh-CN" altLang="en-US" sz="1400" dirty="0"/>
              <a:t>，这个</a:t>
            </a:r>
            <a:r>
              <a:rPr lang="en-US" altLang="zh-CN" sz="1400" dirty="0"/>
              <a:t>process</a:t>
            </a:r>
            <a:r>
              <a:rPr lang="zh-CN" altLang="en-US" sz="1400" dirty="0"/>
              <a:t>可以干所有事情；相比之下，</a:t>
            </a:r>
            <a:r>
              <a:rPr lang="en-US" altLang="zh-CN" sz="1400" dirty="0"/>
              <a:t>non-privileged process</a:t>
            </a:r>
            <a:r>
              <a:rPr lang="zh-CN" altLang="en-US" sz="1400" dirty="0"/>
              <a:t>的</a:t>
            </a:r>
            <a:r>
              <a:rPr lang="en-US" altLang="zh-CN" sz="1400" dirty="0"/>
              <a:t>effective user ID</a:t>
            </a:r>
            <a:r>
              <a:rPr lang="zh-CN" altLang="en-US" sz="1400" dirty="0"/>
              <a:t>不是</a:t>
            </a:r>
            <a:r>
              <a:rPr lang="en-US" altLang="zh-CN" sz="1400" dirty="0"/>
              <a:t>0</a:t>
            </a:r>
          </a:p>
          <a:p>
            <a:pPr marL="285750" indent="-285750">
              <a:buFont typeface="Arial" panose="020B0604020202020204" pitchFamily="34" charset="0"/>
              <a:buChar char="•"/>
            </a:pPr>
            <a:r>
              <a:rPr lang="en-US" altLang="zh-CN" sz="1400" dirty="0"/>
              <a:t>Kernel 2.2</a:t>
            </a:r>
            <a:r>
              <a:rPr lang="zh-CN" altLang="en-US" sz="1400" dirty="0"/>
              <a:t>之后，</a:t>
            </a:r>
            <a:r>
              <a:rPr lang="en-US" altLang="zh-CN" sz="1400" dirty="0"/>
              <a:t>privilege</a:t>
            </a:r>
            <a:r>
              <a:rPr lang="zh-CN" altLang="en-US" sz="1400" dirty="0"/>
              <a:t>被细分化为一堆</a:t>
            </a:r>
            <a:r>
              <a:rPr lang="en-US" altLang="zh-CN" sz="1400" dirty="0"/>
              <a:t>capabilities</a:t>
            </a:r>
            <a:r>
              <a:rPr lang="zh-CN" altLang="en-US" sz="1400" dirty="0"/>
              <a:t>，</a:t>
            </a:r>
            <a:r>
              <a:rPr lang="en-US" altLang="zh-CN" sz="1400" dirty="0"/>
              <a:t>effective user ID</a:t>
            </a:r>
            <a:r>
              <a:rPr lang="zh-CN" altLang="en-US" sz="1400" dirty="0"/>
              <a:t>为</a:t>
            </a:r>
            <a:r>
              <a:rPr lang="en-US" altLang="zh-CN" sz="1400" dirty="0"/>
              <a:t>0</a:t>
            </a:r>
            <a:r>
              <a:rPr lang="zh-CN" altLang="en-US" sz="1400" dirty="0"/>
              <a:t>的</a:t>
            </a:r>
            <a:r>
              <a:rPr lang="en-US" altLang="zh-CN" sz="1400" dirty="0"/>
              <a:t>privileged process</a:t>
            </a:r>
            <a:r>
              <a:rPr lang="zh-CN" altLang="en-US" sz="1400" dirty="0"/>
              <a:t>有所有的</a:t>
            </a:r>
            <a:r>
              <a:rPr lang="en-US" altLang="zh-CN" sz="1400" dirty="0"/>
              <a:t>capabilities</a:t>
            </a:r>
            <a:r>
              <a:rPr lang="zh-CN" altLang="en-US" sz="1400" dirty="0"/>
              <a:t>，这个</a:t>
            </a:r>
            <a:r>
              <a:rPr lang="en-US" altLang="zh-CN" sz="1400" dirty="0"/>
              <a:t>process</a:t>
            </a:r>
            <a:r>
              <a:rPr lang="zh-CN" altLang="en-US" sz="1400" dirty="0"/>
              <a:t>创建子</a:t>
            </a:r>
            <a:r>
              <a:rPr lang="en-US" altLang="zh-CN" sz="1400" dirty="0"/>
              <a:t>process</a:t>
            </a:r>
            <a:r>
              <a:rPr lang="zh-CN" altLang="en-US" sz="1400" dirty="0"/>
              <a:t>的时候，可以赋予其特定的一个或几个</a:t>
            </a:r>
            <a:r>
              <a:rPr lang="en-US" altLang="zh-CN" sz="1400" dirty="0"/>
              <a:t>capability (</a:t>
            </a:r>
            <a:r>
              <a:rPr lang="zh-CN" altLang="en-US" sz="1400" dirty="0"/>
              <a:t>一般用</a:t>
            </a:r>
            <a:r>
              <a:rPr lang="en-US" altLang="zh-CN" sz="1400" dirty="0"/>
              <a:t>CAP_XXX</a:t>
            </a:r>
            <a:r>
              <a:rPr lang="zh-CN" altLang="en-US" sz="1400" dirty="0"/>
              <a:t>来表示</a:t>
            </a:r>
            <a:r>
              <a:rPr lang="en-US" altLang="zh-CN" sz="1400" dirty="0"/>
              <a:t>)</a:t>
            </a:r>
          </a:p>
          <a:p>
            <a:r>
              <a:rPr lang="en-US" altLang="zh-CN" sz="1400" dirty="0"/>
              <a:t>Hard disk and</a:t>
            </a:r>
            <a:r>
              <a:rPr lang="en-US" altLang="zh-CN" sz="1400" b="1" dirty="0">
                <a:solidFill>
                  <a:srgbClr val="FF0000"/>
                </a:solidFill>
              </a:rPr>
              <a:t> partition</a:t>
            </a:r>
            <a:r>
              <a:rPr lang="en-US" altLang="zh-CN" sz="1400" dirty="0"/>
              <a:t>:</a:t>
            </a:r>
          </a:p>
          <a:p>
            <a:pPr marL="285750" indent="-285750">
              <a:buFont typeface="Arial" panose="020B0604020202020204" pitchFamily="34" charset="0"/>
              <a:buChar char="•"/>
            </a:pPr>
            <a:r>
              <a:rPr lang="en-US" altLang="ja-JP" sz="1400" dirty="0"/>
              <a:t>A </a:t>
            </a:r>
            <a:r>
              <a:rPr lang="en-US" altLang="ja-JP" sz="1400" b="1" dirty="0"/>
              <a:t>hard disk drive </a:t>
            </a:r>
            <a:r>
              <a:rPr lang="en-US" altLang="ja-JP" sz="1400" dirty="0"/>
              <a:t>is a mechanical device consisting of one or more </a:t>
            </a:r>
            <a:r>
              <a:rPr lang="en-US" altLang="ja-JP" sz="1400" b="1" dirty="0"/>
              <a:t>platters</a:t>
            </a:r>
            <a:r>
              <a:rPr lang="en-US" altLang="ja-JP" sz="1400" dirty="0"/>
              <a:t> that rotate at high speed (of the order of thousands of revolutions per minute). Magnetically encoded information on the disk surface is retrieved or modified by </a:t>
            </a:r>
            <a:r>
              <a:rPr lang="en-US" altLang="ja-JP" sz="1400" b="1" dirty="0"/>
              <a:t>read/ write heads</a:t>
            </a:r>
            <a:r>
              <a:rPr lang="en-US" altLang="ja-JP" sz="1400" dirty="0"/>
              <a:t> that move radially across the disk. Physically, information on the disk surface is located on a set of concentric circles called </a:t>
            </a:r>
            <a:r>
              <a:rPr lang="en-US" altLang="ja-JP" sz="1400" b="1" dirty="0"/>
              <a:t>tracks</a:t>
            </a:r>
            <a:r>
              <a:rPr lang="en-US" altLang="ja-JP" sz="1400" dirty="0"/>
              <a:t>. Tracks themselves are divided into a number of </a:t>
            </a:r>
            <a:r>
              <a:rPr lang="en-US" altLang="ja-JP" sz="1400" b="1" dirty="0"/>
              <a:t>sectors</a:t>
            </a:r>
            <a:r>
              <a:rPr lang="en-US" altLang="ja-JP" sz="1400" dirty="0"/>
              <a:t>, each of which consists of a series of </a:t>
            </a:r>
            <a:r>
              <a:rPr lang="en-US" altLang="ja-JP" sz="1400" b="1" dirty="0"/>
              <a:t>physical blocks</a:t>
            </a:r>
            <a:r>
              <a:rPr lang="en-US" altLang="ja-JP" sz="1400" dirty="0"/>
              <a:t>. Physical blocks are typically 512 bytes (or some multiple thereof) in size, and represent the smallest unit of information that the drive can read or write.</a:t>
            </a:r>
          </a:p>
          <a:p>
            <a:pPr marL="285750" indent="-285750">
              <a:buFont typeface="Arial" panose="020B0604020202020204" pitchFamily="34" charset="0"/>
              <a:buChar char="•"/>
            </a:pPr>
            <a:r>
              <a:rPr lang="en-US" altLang="ja-JP" sz="1400" dirty="0"/>
              <a:t>Each disk is divided into one or more (</a:t>
            </a:r>
            <a:r>
              <a:rPr lang="en-US" altLang="ja-JP" sz="1400" dirty="0" err="1"/>
              <a:t>nonoverlapping</a:t>
            </a:r>
            <a:r>
              <a:rPr lang="en-US" altLang="ja-JP" sz="1400" dirty="0"/>
              <a:t>) </a:t>
            </a:r>
            <a:r>
              <a:rPr lang="en-US" altLang="ja-JP" sz="1400" b="1" dirty="0">
                <a:solidFill>
                  <a:srgbClr val="FF0000"/>
                </a:solidFill>
              </a:rPr>
              <a:t>partitions</a:t>
            </a:r>
            <a:r>
              <a:rPr lang="en-US" altLang="ja-JP" sz="1400" dirty="0"/>
              <a:t>. Each partition is treated by the kernel as a separate device residing </a:t>
            </a:r>
            <a:r>
              <a:rPr lang="en-US" altLang="ja-JP" sz="1400" b="1" dirty="0"/>
              <a:t>under the /dev </a:t>
            </a:r>
            <a:r>
              <a:rPr lang="en-US" altLang="ja-JP" sz="1400" dirty="0"/>
              <a:t>directory.</a:t>
            </a:r>
          </a:p>
          <a:p>
            <a:r>
              <a:rPr lang="en-US" altLang="ja-JP" sz="1400" b="1" dirty="0">
                <a:solidFill>
                  <a:srgbClr val="FF0000"/>
                </a:solidFill>
              </a:rPr>
              <a:t>SCIS</a:t>
            </a:r>
            <a:r>
              <a:rPr lang="en-US" altLang="ja-JP" sz="1400" dirty="0"/>
              <a:t> (</a:t>
            </a:r>
            <a:r>
              <a:rPr lang="en-US" altLang="ja-JP" sz="1400" b="1" dirty="0">
                <a:solidFill>
                  <a:srgbClr val="FF0000"/>
                </a:solidFill>
              </a:rPr>
              <a:t>Small Computer System Interface</a:t>
            </a:r>
            <a:r>
              <a:rPr lang="en-US" altLang="ja-JP" sz="1400" dirty="0"/>
              <a:t>)</a:t>
            </a:r>
          </a:p>
          <a:p>
            <a:pPr marL="285750" indent="-285750">
              <a:buFont typeface="Arial" panose="020B0604020202020204" pitchFamily="34" charset="0"/>
              <a:buChar char="•"/>
            </a:pPr>
            <a:r>
              <a:rPr lang="en-US" altLang="ja-JP" sz="1400" dirty="0"/>
              <a:t>(from Wiki) SCIS is a set of standards for physically connecting and transferring data between computers and peripheral devices (e.g., </a:t>
            </a:r>
            <a:r>
              <a:rPr lang="zh-CN" altLang="en-US" sz="1400" dirty="0"/>
              <a:t>硬盘的</a:t>
            </a:r>
            <a:r>
              <a:rPr lang="en-US" altLang="zh-CN" sz="1400" dirty="0"/>
              <a:t>SATA, printers, scanners, etc.</a:t>
            </a:r>
            <a:r>
              <a:rPr lang="en-US" altLang="ja-JP" sz="1400" dirty="0"/>
              <a:t>). </a:t>
            </a:r>
            <a:r>
              <a:rPr lang="zh-CN" altLang="en-US" sz="1400" dirty="0"/>
              <a:t>其定义了</a:t>
            </a:r>
            <a:r>
              <a:rPr lang="en-US" altLang="zh-CN" sz="1400" dirty="0"/>
              <a:t>commands, protocols, </a:t>
            </a:r>
            <a:r>
              <a:rPr lang="zh-CN" altLang="en-US" sz="1400" dirty="0"/>
              <a:t>硬件规格等</a:t>
            </a:r>
            <a:endParaRPr lang="en-US" altLang="zh-CN" sz="1400" dirty="0"/>
          </a:p>
          <a:p>
            <a:pPr marL="285750" indent="-285750">
              <a:buFont typeface="Arial" panose="020B0604020202020204" pitchFamily="34" charset="0"/>
              <a:buChar char="•"/>
            </a:pPr>
            <a:r>
              <a:rPr lang="en-US" altLang="ja-JP" sz="1400" dirty="0"/>
              <a:t>Linux</a:t>
            </a:r>
            <a:r>
              <a:rPr lang="zh-CN" altLang="en-US" sz="1400" dirty="0"/>
              <a:t>用</a:t>
            </a:r>
            <a:r>
              <a:rPr lang="en-US" altLang="zh-CN" sz="1400" dirty="0"/>
              <a:t>SCIS</a:t>
            </a:r>
            <a:r>
              <a:rPr lang="zh-CN" altLang="en-US" sz="1400" dirty="0"/>
              <a:t>来连接软件和硬件</a:t>
            </a:r>
            <a:r>
              <a:rPr lang="en-US" altLang="zh-CN" sz="1400" dirty="0"/>
              <a:t>, SCIS</a:t>
            </a:r>
            <a:r>
              <a:rPr lang="zh-CN" altLang="en-US" sz="1400" dirty="0"/>
              <a:t>是</a:t>
            </a:r>
            <a:r>
              <a:rPr lang="en-US" altLang="zh-CN" sz="1400" dirty="0"/>
              <a:t>3</a:t>
            </a:r>
            <a:r>
              <a:rPr lang="zh-CN" altLang="en-US" sz="1400" dirty="0"/>
              <a:t>层</a:t>
            </a:r>
            <a:r>
              <a:rPr lang="en-US" altLang="zh-CN" sz="1400" dirty="0"/>
              <a:t>design, lower, mid, upper</a:t>
            </a:r>
            <a:endParaRPr lang="en-US" altLang="ja-JP" sz="1400" dirty="0"/>
          </a:p>
          <a:p>
            <a:r>
              <a:rPr lang="en-US" altLang="ja-JP" sz="1400" b="1" dirty="0">
                <a:solidFill>
                  <a:srgbClr val="FF0000"/>
                </a:solidFill>
              </a:rPr>
              <a:t>Device mapper</a:t>
            </a:r>
          </a:p>
          <a:p>
            <a:pPr marL="285750" indent="-285750">
              <a:buFont typeface="Arial" panose="020B0604020202020204" pitchFamily="34" charset="0"/>
              <a:buChar char="•"/>
            </a:pPr>
            <a:r>
              <a:rPr lang="en-US" altLang="ja-JP" sz="1400" dirty="0"/>
              <a:t>(from Wiki) The device mapper is a framework provided by the </a:t>
            </a:r>
            <a:r>
              <a:rPr lang="en-US" altLang="ja-JP" sz="1400" b="1" dirty="0"/>
              <a:t>Linux kernel </a:t>
            </a:r>
            <a:r>
              <a:rPr lang="en-US" altLang="ja-JP" sz="1400" dirty="0"/>
              <a:t>for mapping </a:t>
            </a:r>
            <a:r>
              <a:rPr lang="en-US" altLang="ja-JP" sz="1400" i="1" dirty="0"/>
              <a:t>physical block devices</a:t>
            </a:r>
            <a:r>
              <a:rPr lang="en-US" altLang="ja-JP" sz="1400" dirty="0"/>
              <a:t> onto higher-level </a:t>
            </a:r>
            <a:r>
              <a:rPr lang="en-US" altLang="ja-JP" sz="1400" i="1" dirty="0"/>
              <a:t>virtual block devices</a:t>
            </a:r>
            <a:r>
              <a:rPr lang="en-US" altLang="ja-JP" sz="1400" dirty="0"/>
              <a:t>. </a:t>
            </a:r>
            <a:r>
              <a:rPr lang="zh-CN" altLang="en-US" sz="1400" dirty="0"/>
              <a:t>在这个下面更接近</a:t>
            </a:r>
            <a:r>
              <a:rPr lang="en-US" altLang="zh-CN" sz="1400" dirty="0"/>
              <a:t>hardware</a:t>
            </a:r>
            <a:r>
              <a:rPr lang="zh-CN" altLang="en-US" sz="1400" dirty="0"/>
              <a:t>的地方，是</a:t>
            </a:r>
            <a:r>
              <a:rPr lang="en-US" altLang="zh-CN" sz="1400" dirty="0"/>
              <a:t>SCIS</a:t>
            </a:r>
            <a:r>
              <a:rPr lang="zh-CN" altLang="en-US" sz="1400" dirty="0"/>
              <a:t>的</a:t>
            </a:r>
            <a:r>
              <a:rPr lang="en-US" altLang="zh-CN" sz="1400" dirty="0"/>
              <a:t>3</a:t>
            </a:r>
            <a:r>
              <a:rPr lang="zh-CN" altLang="en-US" sz="1400" dirty="0"/>
              <a:t>层</a:t>
            </a:r>
            <a:endParaRPr lang="en-US" altLang="zh-CN" sz="1400" dirty="0"/>
          </a:p>
          <a:p>
            <a:pPr marL="285750" indent="-285750">
              <a:buFont typeface="Arial" panose="020B0604020202020204" pitchFamily="34" charset="0"/>
              <a:buChar char="•"/>
            </a:pPr>
            <a:r>
              <a:rPr lang="zh-CN" altLang="en-US" sz="1400" dirty="0"/>
              <a:t>详细见右图，</a:t>
            </a:r>
            <a:r>
              <a:rPr lang="en-US" altLang="zh-CN" sz="1400" dirty="0"/>
              <a:t>Linux</a:t>
            </a:r>
            <a:r>
              <a:rPr lang="zh-CN" altLang="en-US" sz="1400" dirty="0"/>
              <a:t>的</a:t>
            </a:r>
            <a:r>
              <a:rPr lang="en-US" altLang="zh-CN" sz="1400" dirty="0"/>
              <a:t>storage diagram</a:t>
            </a:r>
            <a:endParaRPr lang="en-US" altLang="ja-JP" sz="1400" dirty="0"/>
          </a:p>
          <a:p>
            <a:r>
              <a:rPr lang="en-US" altLang="zh-CN" sz="1400" b="1" dirty="0" err="1">
                <a:solidFill>
                  <a:srgbClr val="FF0000"/>
                </a:solidFill>
              </a:rPr>
              <a:t>dm</a:t>
            </a:r>
            <a:r>
              <a:rPr lang="en-US" altLang="zh-CN" sz="1400" b="1" dirty="0">
                <a:solidFill>
                  <a:srgbClr val="FF0000"/>
                </a:solidFill>
              </a:rPr>
              <a:t>-crypt</a:t>
            </a:r>
          </a:p>
          <a:p>
            <a:pPr marL="285750" indent="-285750">
              <a:buFont typeface="Arial" panose="020B0604020202020204" pitchFamily="34" charset="0"/>
              <a:buChar char="•"/>
            </a:pPr>
            <a:r>
              <a:rPr lang="en-US" altLang="zh-CN" sz="1400" dirty="0"/>
              <a:t>Device mapper</a:t>
            </a:r>
            <a:r>
              <a:rPr lang="zh-CN" altLang="en-US" sz="1400" dirty="0"/>
              <a:t>的一个模块，可以用来</a:t>
            </a:r>
            <a:r>
              <a:rPr lang="en-US" altLang="zh-CN" sz="1400" dirty="0"/>
              <a:t>encrypt whole disks (full-disk encryption)</a:t>
            </a:r>
          </a:p>
          <a:p>
            <a:pPr marL="285750" indent="-285750">
              <a:buFont typeface="Arial" panose="020B0604020202020204" pitchFamily="34" charset="0"/>
              <a:buChar char="•"/>
            </a:pPr>
            <a:r>
              <a:rPr lang="en-US" altLang="zh-CN" sz="1400" dirty="0"/>
              <a:t>(from </a:t>
            </a:r>
            <a:r>
              <a:rPr lang="en-US" altLang="zh-CN" sz="1400" dirty="0" err="1"/>
              <a:t>WiKi</a:t>
            </a:r>
            <a:r>
              <a:rPr lang="en-US" altLang="zh-CN" sz="1400" dirty="0"/>
              <a:t>) Some Linux distributions support the use of </a:t>
            </a:r>
            <a:r>
              <a:rPr lang="en-US" altLang="zh-CN" sz="1400" dirty="0" err="1"/>
              <a:t>dm</a:t>
            </a:r>
            <a:r>
              <a:rPr lang="en-US" altLang="zh-CN" sz="1400" dirty="0"/>
              <a:t>-crypt on the root file system. These distributions use </a:t>
            </a:r>
            <a:r>
              <a:rPr lang="en-US" altLang="zh-CN" sz="1400" dirty="0" err="1"/>
              <a:t>initrd</a:t>
            </a:r>
            <a:r>
              <a:rPr lang="en-US" altLang="zh-CN" sz="1400" dirty="0"/>
              <a:t> to prompt the user to enter a passphrase at the console, or </a:t>
            </a:r>
            <a:r>
              <a:rPr lang="en-US" altLang="zh-CN" sz="1400" b="1" dirty="0"/>
              <a:t>insert a smart card </a:t>
            </a:r>
            <a:r>
              <a:rPr lang="en-US" altLang="zh-CN" sz="1400" dirty="0"/>
              <a:t>prior to the normal boot process.</a:t>
            </a:r>
          </a:p>
          <a:p>
            <a:pPr marL="285750" indent="-285750">
              <a:buFont typeface="Arial" panose="020B0604020202020204" pitchFamily="34" charset="0"/>
              <a:buChar char="•"/>
            </a:pPr>
            <a:r>
              <a:rPr lang="zh-CN" altLang="en-US" sz="1400" dirty="0"/>
              <a:t>还</a:t>
            </a:r>
            <a:r>
              <a:rPr lang="zh-CN" altLang="en-US" sz="1400" dirty="0" smtClean="0"/>
              <a:t>要再查详细一些</a:t>
            </a:r>
            <a:endParaRPr lang="en-US" altLang="zh-CN" sz="1400" dirty="0" smtClean="0"/>
          </a:p>
          <a:p>
            <a:r>
              <a:rPr lang="en-US" altLang="zh-CN" sz="1400" b="1" dirty="0" smtClean="0">
                <a:solidFill>
                  <a:srgbClr val="FF0000"/>
                </a:solidFill>
              </a:rPr>
              <a:t>Interrupt</a:t>
            </a:r>
            <a:r>
              <a:rPr lang="en-US" altLang="zh-CN" sz="1400" dirty="0" smtClean="0"/>
              <a:t>, </a:t>
            </a:r>
            <a:r>
              <a:rPr lang="en-US" altLang="zh-CN" sz="1400" b="1" dirty="0" smtClean="0">
                <a:solidFill>
                  <a:srgbClr val="FF0000"/>
                </a:solidFill>
              </a:rPr>
              <a:t>top half </a:t>
            </a:r>
            <a:r>
              <a:rPr lang="en-US" altLang="zh-CN" sz="1400" dirty="0" smtClean="0"/>
              <a:t>and </a:t>
            </a:r>
            <a:r>
              <a:rPr lang="en-US" altLang="zh-CN" sz="1400" b="1" dirty="0" smtClean="0">
                <a:solidFill>
                  <a:srgbClr val="FF0000"/>
                </a:solidFill>
              </a:rPr>
              <a:t>bottom half</a:t>
            </a:r>
          </a:p>
          <a:p>
            <a:pPr marL="285750" indent="-285750">
              <a:buFont typeface="Arial" panose="020B0604020202020204" pitchFamily="34" charset="0"/>
              <a:buChar char="•"/>
            </a:pPr>
            <a:r>
              <a:rPr lang="en-US" altLang="zh-CN" sz="1400" dirty="0"/>
              <a:t>In system programming, an </a:t>
            </a:r>
            <a:r>
              <a:rPr lang="en-US" altLang="zh-CN" sz="1400" b="1" dirty="0"/>
              <a:t>interrupt</a:t>
            </a:r>
            <a:r>
              <a:rPr lang="en-US" altLang="zh-CN" sz="1400" dirty="0"/>
              <a:t> is a signal to the processor emitted by hardware or software indicating an event that needs immediate attention. The processor responds by suspending its current activities, saving its state, and executing a function called an </a:t>
            </a:r>
            <a:r>
              <a:rPr lang="en-US" altLang="zh-CN" sz="1400" b="1" dirty="0">
                <a:solidFill>
                  <a:srgbClr val="FF0000"/>
                </a:solidFill>
              </a:rPr>
              <a:t>interrupt </a:t>
            </a:r>
            <a:r>
              <a:rPr lang="en-US" altLang="zh-CN" sz="1400" b="1" dirty="0" smtClean="0">
                <a:solidFill>
                  <a:srgbClr val="FF0000"/>
                </a:solidFill>
              </a:rPr>
              <a:t>handler</a:t>
            </a:r>
          </a:p>
          <a:p>
            <a:pPr marL="285750" indent="-285750">
              <a:buFont typeface="Arial" panose="020B0604020202020204" pitchFamily="34" charset="0"/>
              <a:buChar char="•"/>
            </a:pPr>
            <a:r>
              <a:rPr lang="en-US" altLang="zh-CN" sz="1400" dirty="0" smtClean="0"/>
              <a:t>Interrupt handler</a:t>
            </a:r>
            <a:r>
              <a:rPr lang="zh-CN" altLang="en-US" sz="1400" dirty="0" smtClean="0"/>
              <a:t>处理一个</a:t>
            </a:r>
            <a:r>
              <a:rPr lang="en-US" altLang="zh-CN" sz="1400" dirty="0" smtClean="0"/>
              <a:t>interrupt</a:t>
            </a:r>
            <a:r>
              <a:rPr lang="zh-CN" altLang="en-US" sz="1400" dirty="0" smtClean="0"/>
              <a:t>的时间不能太长，因为他还要处理其他的</a:t>
            </a:r>
            <a:r>
              <a:rPr lang="en-US" altLang="zh-CN" sz="1400" dirty="0" smtClean="0"/>
              <a:t>interrupt</a:t>
            </a:r>
            <a:r>
              <a:rPr lang="zh-CN" altLang="en-US" sz="1400" dirty="0" smtClean="0"/>
              <a:t>，每个</a:t>
            </a:r>
            <a:r>
              <a:rPr lang="en-US" altLang="zh-CN" sz="1400" dirty="0" smtClean="0"/>
              <a:t>interrupt</a:t>
            </a:r>
            <a:r>
              <a:rPr lang="zh-CN" altLang="en-US" sz="1400" dirty="0" smtClean="0"/>
              <a:t>都有一个</a:t>
            </a:r>
            <a:r>
              <a:rPr lang="en-US" altLang="zh-CN" sz="1400" b="1" dirty="0" smtClean="0"/>
              <a:t>IRQ number</a:t>
            </a:r>
            <a:endParaRPr lang="en-US" altLang="zh-CN" sz="1400" b="1" dirty="0" smtClean="0"/>
          </a:p>
          <a:p>
            <a:pPr marL="285750" indent="-285750">
              <a:buFont typeface="Arial" panose="020B0604020202020204" pitchFamily="34" charset="0"/>
              <a:buChar char="•"/>
            </a:pPr>
            <a:r>
              <a:rPr lang="zh-CN" altLang="en-US" sz="1400" dirty="0" smtClean="0"/>
              <a:t>响应</a:t>
            </a:r>
            <a:r>
              <a:rPr lang="en-US" altLang="zh-CN" sz="1400" dirty="0" smtClean="0"/>
              <a:t>interrupt</a:t>
            </a:r>
            <a:r>
              <a:rPr lang="zh-CN" altLang="en-US" sz="1400" dirty="0" smtClean="0"/>
              <a:t>是</a:t>
            </a:r>
            <a:r>
              <a:rPr lang="en-US" altLang="zh-CN" sz="1400" dirty="0" smtClean="0"/>
              <a:t>kernel</a:t>
            </a:r>
            <a:r>
              <a:rPr lang="zh-CN" altLang="en-US" sz="1400" dirty="0" smtClean="0"/>
              <a:t>的工作</a:t>
            </a:r>
            <a:endParaRPr lang="en-US" altLang="zh-CN" sz="1400" dirty="0" smtClean="0"/>
          </a:p>
          <a:p>
            <a:pPr marL="285750" indent="-285750">
              <a:buFont typeface="Arial" panose="020B0604020202020204" pitchFamily="34" charset="0"/>
              <a:buChar char="•"/>
            </a:pPr>
            <a:r>
              <a:rPr lang="en-US" altLang="zh-CN" sz="1400" dirty="0" smtClean="0"/>
              <a:t>Linux splits interrupt handler into 2 halves: top half and bottom halt</a:t>
            </a:r>
          </a:p>
          <a:p>
            <a:pPr marL="742950" lvl="1" indent="-285750">
              <a:buFont typeface="Arial" panose="020B0604020202020204" pitchFamily="34" charset="0"/>
              <a:buChar char="•"/>
            </a:pPr>
            <a:r>
              <a:rPr lang="en-US" altLang="zh-CN" sz="1400" b="1" dirty="0" smtClean="0"/>
              <a:t>Top-half</a:t>
            </a:r>
            <a:r>
              <a:rPr lang="en-US" altLang="zh-CN" sz="1400" dirty="0" smtClean="0"/>
              <a:t>: actually respond to interrupt (registered in </a:t>
            </a:r>
            <a:r>
              <a:rPr lang="en-US" altLang="zh-CN" sz="1400" i="1" dirty="0" err="1" smtClean="0"/>
              <a:t>request_irq</a:t>
            </a:r>
            <a:r>
              <a:rPr lang="en-US" altLang="zh-CN" sz="1400" dirty="0" smtClean="0"/>
              <a:t>), schedule bottom-half, and return to listening state</a:t>
            </a:r>
          </a:p>
          <a:p>
            <a:pPr marL="742950" lvl="1" indent="-285750">
              <a:buFont typeface="Arial" panose="020B0604020202020204" pitchFamily="34" charset="0"/>
              <a:buChar char="•"/>
            </a:pPr>
            <a:r>
              <a:rPr lang="en-US" altLang="zh-CN" sz="1400" b="1" dirty="0" smtClean="0"/>
              <a:t>Bottom-half</a:t>
            </a:r>
            <a:r>
              <a:rPr lang="en-US" altLang="zh-CN" sz="1400" dirty="0" smtClean="0"/>
              <a:t>: a routine scheduled by top-half, to do the work that can be delayed. (kernel 2.4</a:t>
            </a:r>
            <a:r>
              <a:rPr lang="zh-CN" altLang="en-US" sz="1400" dirty="0" smtClean="0"/>
              <a:t>以后使用一个叫</a:t>
            </a:r>
            <a:r>
              <a:rPr lang="en-US" altLang="zh-CN" sz="1400" b="1" dirty="0" smtClean="0">
                <a:solidFill>
                  <a:srgbClr val="FF0000"/>
                </a:solidFill>
              </a:rPr>
              <a:t>tablets</a:t>
            </a:r>
            <a:r>
              <a:rPr lang="zh-CN" altLang="en-US" sz="1400" dirty="0" smtClean="0"/>
              <a:t>的方法实装的，需要查一下</a:t>
            </a:r>
            <a:r>
              <a:rPr lang="en-US" altLang="zh-CN" sz="1400" dirty="0" smtClean="0"/>
              <a:t>)</a:t>
            </a:r>
          </a:p>
          <a:p>
            <a:pPr marL="742950" lvl="1" indent="-285750">
              <a:buFont typeface="Arial" panose="020B0604020202020204" pitchFamily="34" charset="0"/>
              <a:buChar char="•"/>
            </a:pPr>
            <a:r>
              <a:rPr lang="zh-CN" altLang="en-US" sz="1400" dirty="0" smtClean="0"/>
              <a:t>解释一下就是，当</a:t>
            </a:r>
            <a:r>
              <a:rPr lang="en-US" altLang="zh-CN" sz="1400" dirty="0" smtClean="0"/>
              <a:t>interrupt</a:t>
            </a:r>
            <a:r>
              <a:rPr lang="zh-CN" altLang="en-US" sz="1400" dirty="0" smtClean="0"/>
              <a:t>发生时，</a:t>
            </a:r>
            <a:r>
              <a:rPr lang="en-US" altLang="zh-CN" sz="1400" dirty="0" smtClean="0"/>
              <a:t>top-half</a:t>
            </a:r>
            <a:r>
              <a:rPr lang="zh-CN" altLang="en-US" sz="1400" dirty="0" smtClean="0"/>
              <a:t>先响应这个</a:t>
            </a:r>
            <a:r>
              <a:rPr lang="en-US" altLang="zh-CN" sz="1400" dirty="0" smtClean="0"/>
              <a:t>interrupt</a:t>
            </a:r>
            <a:r>
              <a:rPr lang="zh-CN" altLang="en-US" sz="1400" dirty="0" smtClean="0"/>
              <a:t>，然后把一些可以推迟的处理交给</a:t>
            </a:r>
            <a:r>
              <a:rPr lang="en-US" altLang="zh-CN" sz="1400" dirty="0" smtClean="0"/>
              <a:t>bottom-half(</a:t>
            </a:r>
            <a:r>
              <a:rPr lang="zh-CN" altLang="en-US" sz="1400" dirty="0"/>
              <a:t>以便</a:t>
            </a:r>
            <a:r>
              <a:rPr lang="zh-CN" altLang="en-US" sz="1400" dirty="0" smtClean="0"/>
              <a:t>在一个</a:t>
            </a:r>
            <a:r>
              <a:rPr lang="en-US" altLang="zh-CN" sz="1400" dirty="0" smtClean="0"/>
              <a:t>safer time</a:t>
            </a:r>
            <a:r>
              <a:rPr lang="zh-CN" altLang="en-US" sz="1400" dirty="0" smtClean="0"/>
              <a:t>执行</a:t>
            </a:r>
            <a:r>
              <a:rPr lang="en-US" altLang="zh-CN" sz="1400" dirty="0" smtClean="0"/>
              <a:t>)</a:t>
            </a:r>
            <a:r>
              <a:rPr lang="zh-CN" altLang="en-US" sz="1400" dirty="0" smtClean="0"/>
              <a:t>，之后</a:t>
            </a:r>
            <a:r>
              <a:rPr lang="en-US" altLang="zh-CN" sz="1400" dirty="0" smtClean="0"/>
              <a:t>top-half</a:t>
            </a:r>
            <a:r>
              <a:rPr lang="zh-CN" altLang="en-US" sz="1400" dirty="0" smtClean="0"/>
              <a:t>会去等待响应其他</a:t>
            </a:r>
            <a:r>
              <a:rPr lang="en-US" altLang="zh-CN" sz="1400" dirty="0" smtClean="0"/>
              <a:t>interrupt</a:t>
            </a:r>
            <a:r>
              <a:rPr lang="zh-CN" altLang="en-US" sz="1400" dirty="0" smtClean="0"/>
              <a:t>；这样的设计可以是系统快速相应多个</a:t>
            </a:r>
            <a:r>
              <a:rPr lang="en-US" altLang="zh-CN" sz="1400" dirty="0" smtClean="0"/>
              <a:t>interrupt</a:t>
            </a:r>
          </a:p>
          <a:p>
            <a:pPr marL="285750" indent="-285750">
              <a:buFont typeface="Arial" panose="020B0604020202020204" pitchFamily="34" charset="0"/>
              <a:buChar char="•"/>
            </a:pPr>
            <a:r>
              <a:rPr lang="en-US" altLang="zh-CN" sz="1400" dirty="0" smtClean="0"/>
              <a:t>E.g., </a:t>
            </a:r>
            <a:r>
              <a:rPr lang="zh-CN" altLang="en-US" sz="1400" dirty="0" smtClean="0"/>
              <a:t>当一个</a:t>
            </a:r>
            <a:r>
              <a:rPr lang="en-US" altLang="zh-CN" sz="1400" dirty="0" smtClean="0"/>
              <a:t>network packet</a:t>
            </a:r>
            <a:r>
              <a:rPr lang="zh-CN" altLang="en-US" sz="1400" dirty="0" smtClean="0"/>
              <a:t>到达时，</a:t>
            </a:r>
            <a:r>
              <a:rPr lang="en-US" altLang="zh-CN" sz="1400" dirty="0" smtClean="0"/>
              <a:t>top-half</a:t>
            </a:r>
            <a:r>
              <a:rPr lang="zh-CN" altLang="en-US" sz="1400" dirty="0" smtClean="0"/>
              <a:t>把这个</a:t>
            </a:r>
            <a:r>
              <a:rPr lang="en-US" altLang="zh-CN" sz="1400" dirty="0" smtClean="0"/>
              <a:t>packet</a:t>
            </a:r>
            <a:r>
              <a:rPr lang="zh-CN" altLang="en-US" sz="1400" dirty="0" smtClean="0"/>
              <a:t>推给</a:t>
            </a:r>
            <a:r>
              <a:rPr lang="en-US" altLang="zh-CN" sz="1400" dirty="0" smtClean="0"/>
              <a:t>protocol layer</a:t>
            </a:r>
            <a:r>
              <a:rPr lang="zh-CN" altLang="en-US" sz="1400" dirty="0" smtClean="0"/>
              <a:t>，然后真正处理这个</a:t>
            </a:r>
            <a:r>
              <a:rPr lang="en-US" altLang="zh-CN" sz="1400" dirty="0" smtClean="0"/>
              <a:t>packet</a:t>
            </a:r>
            <a:r>
              <a:rPr lang="zh-CN" altLang="en-US" sz="1400" dirty="0" smtClean="0"/>
              <a:t>的是</a:t>
            </a:r>
            <a:r>
              <a:rPr lang="en-US" altLang="zh-CN" sz="1400" dirty="0" smtClean="0"/>
              <a:t>bottom-half</a:t>
            </a:r>
            <a:endParaRPr lang="en-US" altLang="zh-CN" sz="1400" dirty="0"/>
          </a:p>
        </p:txBody>
      </p:sp>
      <p:pic>
        <p:nvPicPr>
          <p:cNvPr id="18438" name="Picture 6" descr="https://upload.wikimedia.org/wikipedia/commons/thumb/3/30/IO_stack_of_the_Linux_kernel.svg/780px-IO_stack_of_the_Linux_kernel.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01408" y="201612"/>
            <a:ext cx="7429500" cy="97440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328709" y="3707904"/>
            <a:ext cx="1449628" cy="276999"/>
          </a:xfrm>
          <a:prstGeom prst="rect">
            <a:avLst/>
          </a:prstGeom>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t>这里面有</a:t>
            </a:r>
            <a:r>
              <a:rPr kumimoji="1" lang="en-US" altLang="zh-CN" sz="1200" dirty="0" err="1"/>
              <a:t>dm</a:t>
            </a:r>
            <a:r>
              <a:rPr kumimoji="1" lang="en-US" altLang="zh-CN" sz="1200" dirty="0"/>
              <a:t>-crypto</a:t>
            </a:r>
            <a:endParaRPr kumimoji="1" lang="ja-JP" altLang="en-US" sz="1200" dirty="0"/>
          </a:p>
        </p:txBody>
      </p:sp>
      <p:sp>
        <p:nvSpPr>
          <p:cNvPr id="7" name="テキスト ボックス 6"/>
          <p:cNvSpPr txBox="1"/>
          <p:nvPr/>
        </p:nvSpPr>
        <p:spPr>
          <a:xfrm>
            <a:off x="8469560" y="7884368"/>
            <a:ext cx="1447832" cy="276999"/>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sz="1200" dirty="0">
                <a:solidFill>
                  <a:srgbClr val="FF0000"/>
                </a:solidFill>
              </a:rPr>
              <a:t>这里面有</a:t>
            </a:r>
            <a:r>
              <a:rPr kumimoji="1" lang="en-US" altLang="zh-CN" sz="1200" dirty="0">
                <a:solidFill>
                  <a:srgbClr val="FF0000"/>
                </a:solidFill>
              </a:rPr>
              <a:t>SCSI</a:t>
            </a:r>
            <a:r>
              <a:rPr kumimoji="1" lang="zh-CN" altLang="en-US" sz="1200" dirty="0">
                <a:solidFill>
                  <a:srgbClr val="FF0000"/>
                </a:solidFill>
              </a:rPr>
              <a:t>的</a:t>
            </a:r>
            <a:r>
              <a:rPr kumimoji="1" lang="en-US" altLang="zh-CN" sz="1200" dirty="0">
                <a:solidFill>
                  <a:srgbClr val="FF0000"/>
                </a:solidFill>
              </a:rPr>
              <a:t>3</a:t>
            </a:r>
            <a:r>
              <a:rPr kumimoji="1" lang="zh-CN" altLang="en-US" sz="1200" dirty="0">
                <a:solidFill>
                  <a:srgbClr val="FF0000"/>
                </a:solidFill>
              </a:rPr>
              <a:t>层</a:t>
            </a:r>
            <a:endParaRPr kumimoji="1" lang="ja-JP" altLang="en-US" sz="1200" dirty="0">
              <a:solidFill>
                <a:srgbClr val="FF0000"/>
              </a:solidFill>
            </a:endParaRPr>
          </a:p>
        </p:txBody>
      </p:sp>
    </p:spTree>
    <p:extLst>
      <p:ext uri="{BB962C8B-B14F-4D97-AF65-F5344CB8AC3E}">
        <p14:creationId xmlns:p14="http://schemas.microsoft.com/office/powerpoint/2010/main" val="3307928113"/>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 xmlns:a16="http://schemas.microsoft.com/office/drawing/2014/main"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 </a:t>
            </a:r>
            <a:r>
              <a:rPr lang="en-US" altLang="ja-JP" dirty="0"/>
              <a:t>(</a:t>
            </a:r>
            <a:r>
              <a:rPr lang="zh-CN" altLang="en-US" dirty="0"/>
              <a:t>可以与</a:t>
            </a:r>
            <a:r>
              <a:rPr lang="en-US" altLang="ja-JP" i="1" dirty="0"/>
              <a:t>Oauth2</a:t>
            </a:r>
            <a:r>
              <a:rPr lang="en-US" altLang="ja-JP" dirty="0"/>
              <a:t>, </a:t>
            </a:r>
            <a:r>
              <a:rPr lang="zh-CN" altLang="en-US" dirty="0"/>
              <a:t>也可以用</a:t>
            </a:r>
            <a:r>
              <a:rPr lang="en-US" altLang="zh-CN" i="1" dirty="0"/>
              <a:t>API key</a:t>
            </a:r>
            <a:r>
              <a:rPr lang="en-US" altLang="ja-JP" dirty="0"/>
              <a:t>)</a:t>
            </a:r>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 xmlns:a16="http://schemas.microsoft.com/office/drawing/2014/main" val="20000"/>
                    </a:ext>
                  </a:extLst>
                </a:gridCol>
                <a:gridCol w="2808312">
                  <a:extLst>
                    <a:ext uri="{9D8B030D-6E8A-4147-A177-3AD203B41FA5}">
                      <a16:colId xmlns="" xmlns:a16="http://schemas.microsoft.com/office/drawing/2014/main" val="20001"/>
                    </a:ext>
                  </a:extLst>
                </a:gridCol>
                <a:gridCol w="3024336">
                  <a:extLst>
                    <a:ext uri="{9D8B030D-6E8A-4147-A177-3AD203B41FA5}">
                      <a16:colId xmlns=""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 xmlns:a16="http://schemas.microsoft.com/office/drawing/2014/main"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pic>
        <p:nvPicPr>
          <p:cNvPr id="12293" name="Picture 5" descr="Float value storag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pic>
        <p:nvPicPr>
          <p:cNvPr id="174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15023" y="-3120531"/>
            <a:ext cx="3816424" cy="3467542"/>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05956211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200329"/>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p:txBody>
      </p:sp>
    </p:spTree>
    <p:extLst>
      <p:ext uri="{BB962C8B-B14F-4D97-AF65-F5344CB8AC3E}">
        <p14:creationId xmlns:p14="http://schemas.microsoft.com/office/powerpoint/2010/main" val="2655181975"/>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dirty="0"/>
              <a:t>)</a:t>
            </a:r>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 xmlns:a16="http://schemas.microsoft.com/office/drawing/2014/main"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a:t>creationDatae</a:t>
            </a:r>
            <a:r>
              <a:rPr lang="en-US" altLang="ja-JP" sz="1200" dirty="0"/>
              <a:t> to 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9233297"/>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742950" lvl="1" indent="-285750">
              <a:buFont typeface="Arial" panose="020B0604020202020204" pitchFamily="34" charset="0"/>
              <a:buChar char="•"/>
            </a:pPr>
            <a:r>
              <a:rPr lang="en-US" altLang="zh-CN" dirty="0"/>
              <a:t>PCI</a:t>
            </a:r>
            <a:r>
              <a:rPr lang="zh-CN" altLang="en-US" dirty="0"/>
              <a:t>是比较老的</a:t>
            </a:r>
            <a:r>
              <a:rPr lang="en-US" altLang="zh-CN" dirty="0"/>
              <a:t>standard</a:t>
            </a:r>
            <a:r>
              <a:rPr lang="zh-CN" altLang="en-US" dirty="0"/>
              <a:t>，采用</a:t>
            </a:r>
            <a:r>
              <a:rPr lang="en-US" altLang="zh-CN" dirty="0"/>
              <a:t>parallel</a:t>
            </a:r>
            <a:r>
              <a:rPr lang="zh-CN" altLang="en-US" dirty="0"/>
              <a:t>的传输方式 </a:t>
            </a:r>
            <a:r>
              <a:rPr lang="en-US" altLang="zh-CN" dirty="0"/>
              <a:t>(</a:t>
            </a:r>
            <a:r>
              <a:rPr lang="zh-CN" altLang="en-US" dirty="0"/>
              <a:t>把大块</a:t>
            </a:r>
            <a:r>
              <a:rPr lang="en-US" altLang="zh-CN" dirty="0"/>
              <a:t>data</a:t>
            </a:r>
            <a:r>
              <a:rPr lang="zh-CN" altLang="en-US" dirty="0"/>
              <a:t>分割之后，同时传送</a:t>
            </a:r>
            <a:r>
              <a:rPr lang="en-US" altLang="zh-CN" dirty="0"/>
              <a:t>)</a:t>
            </a:r>
            <a:r>
              <a:rPr lang="zh-CN" altLang="en-US" dirty="0"/>
              <a:t>，传送速度慢</a:t>
            </a:r>
            <a:endParaRPr lang="en-US" altLang="zh-CN" dirty="0"/>
          </a:p>
          <a:p>
            <a:pPr marL="742950" lvl="1" indent="-285750">
              <a:buFont typeface="Arial" panose="020B0604020202020204" pitchFamily="34" charset="0"/>
              <a:buChar char="•"/>
            </a:pPr>
            <a:r>
              <a:rPr lang="en-US" altLang="zh-CN" dirty="0"/>
              <a:t>PCI Express</a:t>
            </a:r>
            <a:r>
              <a:rPr lang="zh-CN" altLang="en-US" dirty="0"/>
              <a:t>是新的</a:t>
            </a:r>
            <a:r>
              <a:rPr lang="en-US" altLang="zh-CN" dirty="0"/>
              <a:t>standard</a:t>
            </a:r>
            <a:r>
              <a:rPr lang="zh-CN" altLang="en-US" dirty="0"/>
              <a:t>，采用</a:t>
            </a:r>
            <a:r>
              <a:rPr lang="en-US" altLang="zh-CN" dirty="0"/>
              <a:t>serial</a:t>
            </a:r>
            <a:r>
              <a:rPr lang="zh-CN" altLang="en-US" dirty="0"/>
              <a:t>传送方式，传送速度快</a:t>
            </a:r>
            <a:endParaRPr lang="en-US" altLang="ja-JP" dirty="0"/>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8" y="0"/>
            <a:ext cx="6859488" cy="1200329"/>
          </a:xfrm>
          <a:prstGeom prst="rect">
            <a:avLst/>
          </a:prstGeom>
          <a:noFill/>
        </p:spPr>
        <p:txBody>
          <a:bodyPr wrap="square" rtlCol="0">
            <a:spAutoFit/>
          </a:bodyPr>
          <a:lstStyle/>
          <a:p>
            <a:r>
              <a:rPr lang="en-US" altLang="ja-JP" b="1" dirty="0"/>
              <a:t>Database</a:t>
            </a:r>
            <a:r>
              <a:rPr lang="en-US" altLang="ja-JP" dirty="0"/>
              <a:t> knowledge:</a:t>
            </a:r>
          </a:p>
          <a:p>
            <a:pPr marL="285750" indent="-285750">
              <a:buFont typeface="Arial" panose="020B0604020202020204" pitchFamily="34" charset="0"/>
              <a:buChar char="•"/>
            </a:pPr>
            <a:r>
              <a:rPr lang="en-US" altLang="ja-JP" b="1" dirty="0">
                <a:solidFill>
                  <a:srgbClr val="FF0000"/>
                </a:solidFill>
              </a:rPr>
              <a:t>Table scan</a:t>
            </a:r>
            <a:r>
              <a:rPr lang="en-US" altLang="ja-JP" dirty="0"/>
              <a:t>, reading every row of a table in a SQL database. Caused by queries that do</a:t>
            </a:r>
            <a:r>
              <a:rPr lang="en-US" altLang="zh-CN" dirty="0"/>
              <a:t>n’t use indexes. Take long time, and should be avoid. (e.g., only use SELECT without WHERE)</a:t>
            </a:r>
            <a:endParaRPr lang="en-US" altLang="ja-JP" dirty="0"/>
          </a:p>
        </p:txBody>
      </p:sp>
      <p:sp>
        <p:nvSpPr>
          <p:cNvPr id="4" name="テキスト ボックス 3"/>
          <p:cNvSpPr txBox="1"/>
          <p:nvPr/>
        </p:nvSpPr>
        <p:spPr>
          <a:xfrm>
            <a:off x="0" y="7308304"/>
            <a:ext cx="6858000" cy="923330"/>
          </a:xfrm>
          <a:prstGeom prst="rect">
            <a:avLst/>
          </a:prstGeom>
          <a:noFill/>
        </p:spPr>
        <p:txBody>
          <a:bodyPr wrap="square" rtlCol="0">
            <a:spAutoFit/>
          </a:bodyPr>
          <a:lstStyle/>
          <a:p>
            <a:r>
              <a:rPr kumimoji="1" lang="en-US" altLang="ja-JP" b="1" dirty="0">
                <a:solidFill>
                  <a:srgbClr val="FF0000"/>
                </a:solidFill>
              </a:rPr>
              <a:t>SAM</a:t>
            </a:r>
            <a:r>
              <a:rPr kumimoji="1" lang="en-US" altLang="ja-JP" dirty="0"/>
              <a:t>: </a:t>
            </a:r>
            <a:r>
              <a:rPr lang="en-US" altLang="ja-JP" dirty="0"/>
              <a:t>Security Access Module, </a:t>
            </a:r>
            <a:r>
              <a:rPr lang="zh-CN" altLang="en-US" dirty="0"/>
              <a:t>外形和</a:t>
            </a:r>
            <a:r>
              <a:rPr lang="en-US" altLang="zh-CN" dirty="0"/>
              <a:t>SIM(</a:t>
            </a:r>
            <a:r>
              <a:rPr lang="en-US" altLang="ja-JP" dirty="0"/>
              <a:t>Subscriber identity module</a:t>
            </a:r>
            <a:r>
              <a:rPr lang="en-US" altLang="zh-CN" dirty="0"/>
              <a:t>) card</a:t>
            </a:r>
            <a:r>
              <a:rPr lang="zh-CN" altLang="en-US" dirty="0"/>
              <a:t>一样，一般用来存储</a:t>
            </a:r>
            <a:r>
              <a:rPr lang="en-US" altLang="zh-CN" dirty="0"/>
              <a:t>master key</a:t>
            </a:r>
          </a:p>
          <a:p>
            <a:r>
              <a:rPr kumimoji="1" lang="en-US" altLang="zh-CN" dirty="0" err="1"/>
              <a:t>ToDo</a:t>
            </a:r>
            <a:r>
              <a:rPr kumimoji="1" lang="en-US" altLang="zh-CN" dirty="0"/>
              <a:t>: </a:t>
            </a:r>
            <a:r>
              <a:rPr kumimoji="1" lang="zh-CN" altLang="en-US" dirty="0"/>
              <a:t>需要深度了解的时候详细查一下</a:t>
            </a:r>
            <a:endParaRPr kumimoji="1" lang="ja-JP" altLang="en-US" dirty="0"/>
          </a:p>
        </p:txBody>
      </p:sp>
    </p:spTree>
    <p:extLst>
      <p:ext uri="{BB962C8B-B14F-4D97-AF65-F5344CB8AC3E}">
        <p14:creationId xmlns:p14="http://schemas.microsoft.com/office/powerpoint/2010/main" val="1335295223"/>
      </p:ext>
    </p:extLst>
  </p:cSld>
  <p:clrMapOvr>
    <a:masterClrMapping/>
  </p:clrMapOvr>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6555641"/>
          </a:xfrm>
          <a:prstGeom prst="rect">
            <a:avLst/>
          </a:prstGeom>
          <a:noFill/>
        </p:spPr>
        <p:txBody>
          <a:bodyPr wrap="square" rtlCol="0">
            <a:spAutoFit/>
          </a:bodyPr>
          <a:lstStyle/>
          <a:p>
            <a:r>
              <a:rPr lang="zh-CN" altLang="en-US" sz="1400" dirty="0"/>
              <a:t>以下是</a:t>
            </a:r>
            <a:r>
              <a:rPr lang="en-US" altLang="zh-CN" sz="1400" b="1" dirty="0">
                <a:solidFill>
                  <a:srgbClr val="FF0000"/>
                </a:solidFill>
              </a:rPr>
              <a:t>GM requirement</a:t>
            </a:r>
            <a:r>
              <a:rPr lang="zh-CN" altLang="en-US" sz="1400" dirty="0"/>
              <a:t>的例子，就</a:t>
            </a:r>
            <a:r>
              <a:rPr lang="en-US" altLang="zh-CN" sz="1400" dirty="0"/>
              <a:t>GM</a:t>
            </a:r>
            <a:r>
              <a:rPr lang="zh-CN" altLang="en-US" sz="1400" dirty="0"/>
              <a:t>的</a:t>
            </a:r>
            <a:r>
              <a:rPr lang="en-US" altLang="zh-CN" sz="1400" dirty="0"/>
              <a:t>requirement</a:t>
            </a:r>
            <a:r>
              <a:rPr lang="zh-CN" altLang="en-US" sz="1400" dirty="0"/>
              <a:t>而言，其有</a:t>
            </a:r>
            <a:r>
              <a:rPr lang="en-US" altLang="zh-CN" sz="1400" dirty="0"/>
              <a:t>capability requirement</a:t>
            </a:r>
            <a:r>
              <a:rPr lang="zh-CN" altLang="en-US" sz="1400" dirty="0"/>
              <a:t>和</a:t>
            </a:r>
            <a:r>
              <a:rPr lang="en-US" altLang="zh-CN" sz="1400" dirty="0"/>
              <a:t>feature requirement</a:t>
            </a:r>
            <a:r>
              <a:rPr lang="zh-CN" altLang="en-US" sz="1400" dirty="0"/>
              <a:t>；</a:t>
            </a:r>
            <a:endParaRPr lang="en-US" altLang="zh-CN" sz="1400" dirty="0"/>
          </a:p>
          <a:p>
            <a:r>
              <a:rPr lang="en-US" altLang="zh-CN" sz="1400" dirty="0"/>
              <a:t>(</a:t>
            </a:r>
            <a:r>
              <a:rPr lang="zh-CN" altLang="en-US" sz="1400" dirty="0"/>
              <a:t>个人感觉这两个</a:t>
            </a:r>
            <a:r>
              <a:rPr lang="en-US" altLang="zh-CN" sz="1400" dirty="0"/>
              <a:t>requirement</a:t>
            </a:r>
            <a:r>
              <a:rPr lang="zh-CN" altLang="en-US" sz="1400" dirty="0"/>
              <a:t>挺像的，硬说有差别的话</a:t>
            </a:r>
            <a:r>
              <a:rPr lang="en-US" altLang="zh-CN" sz="1400" dirty="0"/>
              <a:t>security/feature sequence flow/flow chart</a:t>
            </a:r>
            <a:r>
              <a:rPr lang="zh-CN" altLang="en-US" sz="1400" dirty="0"/>
              <a:t>大多定义在</a:t>
            </a:r>
            <a:r>
              <a:rPr lang="en-US" altLang="zh-CN" sz="1400" dirty="0"/>
              <a:t>feature</a:t>
            </a:r>
            <a:r>
              <a:rPr lang="zh-CN" altLang="en-US" sz="1400" dirty="0"/>
              <a:t>中，</a:t>
            </a:r>
            <a:r>
              <a:rPr lang="en-US" altLang="zh-CN" sz="1400" dirty="0"/>
              <a:t>capability</a:t>
            </a:r>
            <a:r>
              <a:rPr lang="zh-CN" altLang="en-US" sz="1400" dirty="0"/>
              <a:t>中定义</a:t>
            </a:r>
            <a:r>
              <a:rPr lang="en-US" altLang="zh-CN" sz="1400" dirty="0"/>
              <a:t>Hardware</a:t>
            </a:r>
            <a:r>
              <a:rPr lang="zh-CN" altLang="en-US" sz="1400" dirty="0"/>
              <a:t>的部分比较多</a:t>
            </a:r>
            <a:r>
              <a:rPr lang="en-US" altLang="zh-CN" sz="1400" dirty="0"/>
              <a:t>)</a:t>
            </a:r>
          </a:p>
          <a:p>
            <a:r>
              <a:rPr lang="en-US" altLang="zh-CN" sz="1400" dirty="0"/>
              <a:t>---------------------------</a:t>
            </a:r>
            <a:endParaRPr lang="en-US" altLang="ja-JP" sz="1400" dirty="0"/>
          </a:p>
          <a:p>
            <a:r>
              <a:rPr lang="en-US" altLang="ja-JP" sz="1400" dirty="0"/>
              <a:t>Requirement example (from GM):</a:t>
            </a:r>
          </a:p>
          <a:p>
            <a:pPr marL="285750" indent="-285750">
              <a:buFont typeface="Arial" panose="020B0604020202020204" pitchFamily="34" charset="0"/>
              <a:buChar char="•"/>
            </a:pPr>
            <a:r>
              <a:rPr kumimoji="1" lang="en-US" altLang="ja-JP" sz="1400" dirty="0"/>
              <a:t>Bluetooth</a:t>
            </a:r>
          </a:p>
          <a:p>
            <a:pPr marL="742950" lvl="1" indent="-285750">
              <a:buFont typeface="Arial" panose="020B0604020202020204" pitchFamily="34" charset="0"/>
              <a:buChar char="•"/>
            </a:pPr>
            <a:r>
              <a:rPr lang="en-US" altLang="ja-JP" sz="1400" dirty="0"/>
              <a:t>Random number generator, to pass some entropy source test</a:t>
            </a:r>
          </a:p>
          <a:p>
            <a:pPr marL="742950" lvl="1" indent="-285750">
              <a:buFont typeface="Arial" panose="020B0604020202020204" pitchFamily="34" charset="0"/>
              <a:buChar char="•"/>
            </a:pPr>
            <a:r>
              <a:rPr kumimoji="1" lang="en-US" altLang="ja-JP" sz="1400" dirty="0"/>
              <a:t>Authentication, to support numeric comparison, NOT support out-of-band </a:t>
            </a:r>
            <a:r>
              <a:rPr kumimoji="1" lang="en-US" altLang="ja-JP" sz="1400" dirty="0" err="1"/>
              <a:t>auth</a:t>
            </a:r>
            <a:r>
              <a:rPr kumimoji="1" lang="en-US" altLang="ja-JP" sz="1400" dirty="0"/>
              <a:t> and PIN entry </a:t>
            </a:r>
            <a:r>
              <a:rPr kumimoji="1" lang="en-US" altLang="ja-JP" sz="1400" dirty="0" err="1"/>
              <a:t>auth</a:t>
            </a:r>
            <a:endParaRPr kumimoji="1" lang="en-US" altLang="ja-JP" sz="1400" dirty="0"/>
          </a:p>
          <a:p>
            <a:pPr marL="285750" indent="-285750">
              <a:buFont typeface="Arial" panose="020B0604020202020204" pitchFamily="34" charset="0"/>
              <a:buChar char="•"/>
            </a:pPr>
            <a:r>
              <a:rPr lang="en-US" altLang="ja-JP" sz="1400" dirty="0"/>
              <a:t>Security</a:t>
            </a:r>
          </a:p>
          <a:p>
            <a:pPr marL="742950" lvl="1" indent="-285750">
              <a:buFont typeface="Arial" panose="020B0604020202020204" pitchFamily="34" charset="0"/>
              <a:buChar char="•"/>
            </a:pPr>
            <a:r>
              <a:rPr kumimoji="1" lang="en-US" altLang="ja-JP" sz="1400" dirty="0"/>
              <a:t>Controller hardening, password/serial#/salt length should be xxx, </a:t>
            </a:r>
            <a:r>
              <a:rPr kumimoji="1" lang="en-US" altLang="ja-JP" sz="1400" dirty="0" err="1"/>
              <a:t>etc</a:t>
            </a:r>
            <a:endParaRPr kumimoji="1" lang="en-US" altLang="ja-JP" sz="1400" dirty="0"/>
          </a:p>
          <a:p>
            <a:pPr marL="742950" lvl="1" indent="-285750">
              <a:buFont typeface="Arial" panose="020B0604020202020204" pitchFamily="34" charset="0"/>
              <a:buChar char="•"/>
            </a:pPr>
            <a:r>
              <a:rPr kumimoji="1" lang="en-US" altLang="ja-JP" sz="1400" dirty="0"/>
              <a:t>Coding rules</a:t>
            </a:r>
          </a:p>
          <a:p>
            <a:pPr marL="1200150" lvl="2" indent="-285750">
              <a:buFont typeface="Arial" panose="020B0604020202020204" pitchFamily="34" charset="0"/>
              <a:buChar char="•"/>
            </a:pPr>
            <a:r>
              <a:rPr kumimoji="1" lang="en-US" altLang="ja-JP" sz="1400" dirty="0"/>
              <a:t>to obey MISRA-C</a:t>
            </a:r>
            <a:r>
              <a:rPr lang="en-US" altLang="ja-JP" sz="1400" dirty="0"/>
              <a:t>; </a:t>
            </a:r>
          </a:p>
          <a:p>
            <a:pPr marL="1200150" lvl="2" indent="-285750">
              <a:buFont typeface="Arial" panose="020B0604020202020204" pitchFamily="34" charset="0"/>
              <a:buChar char="•"/>
            </a:pPr>
            <a:r>
              <a:rPr lang="en-US" altLang="ja-JP" sz="1400" dirty="0"/>
              <a:t>input sanitization for ASCII/UTF format inputs; </a:t>
            </a:r>
          </a:p>
          <a:p>
            <a:pPr marL="1200150" lvl="2" indent="-285750">
              <a:buFont typeface="Arial" panose="020B0604020202020204" pitchFamily="34" charset="0"/>
              <a:buChar char="•"/>
            </a:pPr>
            <a:r>
              <a:rPr lang="en-US" altLang="ja-JP" sz="1400" dirty="0"/>
              <a:t>obfuscation, especially for Java app/lib; </a:t>
            </a:r>
          </a:p>
          <a:p>
            <a:pPr marL="1200150" lvl="2" indent="-285750">
              <a:buFont typeface="Arial" panose="020B0604020202020204" pitchFamily="34" charset="0"/>
              <a:buChar char="•"/>
            </a:pPr>
            <a:r>
              <a:rPr lang="en-US" altLang="ja-JP" sz="1400" dirty="0"/>
              <a:t>Use secure APIs, e.g., use </a:t>
            </a:r>
            <a:r>
              <a:rPr lang="en-US" altLang="ja-JP" sz="1400" dirty="0" err="1"/>
              <a:t>strncpy_s</a:t>
            </a:r>
            <a:r>
              <a:rPr lang="en-US" altLang="ja-JP" sz="1400" dirty="0"/>
              <a:t>(), NOT </a:t>
            </a:r>
            <a:r>
              <a:rPr lang="en-US" altLang="ja-JP" sz="1400" dirty="0" err="1"/>
              <a:t>strncpy</a:t>
            </a:r>
            <a:r>
              <a:rPr lang="en-US" altLang="ja-JP" sz="1400" dirty="0"/>
              <a:t>()</a:t>
            </a:r>
          </a:p>
          <a:p>
            <a:pPr marL="742950" lvl="1" indent="-285750">
              <a:buFont typeface="Arial" panose="020B0604020202020204" pitchFamily="34" charset="0"/>
              <a:buChar char="•"/>
            </a:pPr>
            <a:r>
              <a:rPr lang="en-US" altLang="ja-JP" sz="1400" dirty="0"/>
              <a:t>Cryptography, use OpenSSL</a:t>
            </a:r>
          </a:p>
          <a:p>
            <a:pPr marL="1200150" lvl="2" indent="-285750">
              <a:buFont typeface="Arial" panose="020B0604020202020204" pitchFamily="34" charset="0"/>
              <a:buChar char="•"/>
            </a:pPr>
            <a:r>
              <a:rPr lang="zh-CN" altLang="en-US" sz="1400" dirty="0"/>
              <a:t>只允许</a:t>
            </a:r>
            <a:r>
              <a:rPr lang="en-US" altLang="zh-CN" sz="1400" dirty="0"/>
              <a:t>lib </a:t>
            </a:r>
            <a:r>
              <a:rPr lang="en-US" altLang="zh-CN" sz="1400" dirty="0" err="1"/>
              <a:t>func</a:t>
            </a:r>
            <a:r>
              <a:rPr lang="en-US" altLang="zh-CN" sz="1400" dirty="0"/>
              <a:t> call, </a:t>
            </a:r>
            <a:r>
              <a:rPr lang="zh-CN" altLang="en-US" sz="1400" dirty="0"/>
              <a:t>不允许</a:t>
            </a:r>
            <a:r>
              <a:rPr lang="en-US" altLang="zh-CN" sz="1400" dirty="0"/>
              <a:t>shell/</a:t>
            </a:r>
            <a:r>
              <a:rPr lang="en-US" altLang="zh-CN" sz="1400" dirty="0" err="1"/>
              <a:t>cmdline</a:t>
            </a:r>
            <a:r>
              <a:rPr lang="en-US" altLang="zh-CN" sz="1400" dirty="0"/>
              <a:t> call</a:t>
            </a:r>
          </a:p>
          <a:p>
            <a:pPr marL="742950" lvl="1" indent="-285750">
              <a:buFont typeface="Arial" panose="020B0604020202020204" pitchFamily="34" charset="0"/>
              <a:buChar char="•"/>
            </a:pPr>
            <a:r>
              <a:rPr lang="en-US" altLang="zh-CN" sz="1400" dirty="0"/>
              <a:t>Remote features</a:t>
            </a:r>
          </a:p>
          <a:p>
            <a:pPr marL="1200150" lvl="2" indent="-285750">
              <a:buFont typeface="Arial" panose="020B0604020202020204" pitchFamily="34" charset="0"/>
              <a:buChar char="•"/>
            </a:pPr>
            <a:r>
              <a:rPr lang="zh-CN" altLang="en-US" sz="1400" dirty="0"/>
              <a:t>不允许</a:t>
            </a:r>
            <a:r>
              <a:rPr lang="en-US" altLang="zh-CN" sz="1400" dirty="0"/>
              <a:t>Remote </a:t>
            </a:r>
            <a:r>
              <a:rPr lang="en-US" altLang="zh-CN" sz="1400" dirty="0" err="1"/>
              <a:t>cmd</a:t>
            </a:r>
            <a:r>
              <a:rPr lang="en-US" altLang="zh-CN" sz="1400" dirty="0"/>
              <a:t>/file access</a:t>
            </a:r>
          </a:p>
          <a:p>
            <a:pPr marL="742950" lvl="1" indent="-285750">
              <a:buFont typeface="Arial" panose="020B0604020202020204" pitchFamily="34" charset="0"/>
              <a:buChar char="•"/>
            </a:pPr>
            <a:r>
              <a:rPr lang="en-US" altLang="zh-CN" sz="1400" dirty="0"/>
              <a:t>Information flow enforcement, comply with xxx standard, enforce control with Firewall rules</a:t>
            </a:r>
          </a:p>
          <a:p>
            <a:pPr marL="742950" lvl="1" indent="-285750">
              <a:buFont typeface="Arial" panose="020B0604020202020204" pitchFamily="34" charset="0"/>
              <a:buChar char="•"/>
            </a:pPr>
            <a:r>
              <a:rPr lang="en-US" altLang="zh-CN" sz="1400" dirty="0"/>
              <a:t>Memory encryption, use </a:t>
            </a:r>
            <a:r>
              <a:rPr lang="en-US" altLang="zh-CN" sz="1400" dirty="0" err="1"/>
              <a:t>TrustZone</a:t>
            </a:r>
            <a:r>
              <a:rPr lang="en-US" altLang="zh-CN" sz="1400" dirty="0"/>
              <a:t> “secure storage”</a:t>
            </a:r>
          </a:p>
          <a:p>
            <a:pPr marL="742950" lvl="1" indent="-285750">
              <a:buFont typeface="Arial" panose="020B0604020202020204" pitchFamily="34" charset="0"/>
              <a:buChar char="•"/>
            </a:pPr>
            <a:r>
              <a:rPr lang="en-US" altLang="zh-CN" sz="1400" dirty="0"/>
              <a:t>Full disk encryption, key length should be xxx, use AES, etc.</a:t>
            </a:r>
          </a:p>
          <a:p>
            <a:pPr marL="742950" lvl="1" indent="-285750">
              <a:buFont typeface="Arial" panose="020B0604020202020204" pitchFamily="34" charset="0"/>
              <a:buChar char="•"/>
            </a:pPr>
            <a:r>
              <a:rPr lang="en-US" altLang="zh-CN" sz="1400" dirty="0"/>
              <a:t>Use ASLR (address space layout randomization), do stack protection (use stack canary, etc.)</a:t>
            </a:r>
          </a:p>
          <a:p>
            <a:pPr marL="285750" indent="-285750">
              <a:buFont typeface="Arial" panose="020B0604020202020204" pitchFamily="34" charset="0"/>
              <a:buChar char="•"/>
            </a:pPr>
            <a:r>
              <a:rPr lang="en-US" altLang="ja-JP" sz="1400" dirty="0"/>
              <a:t>Hardware</a:t>
            </a:r>
          </a:p>
          <a:p>
            <a:pPr marL="742950" lvl="1" indent="-285750">
              <a:buFont typeface="Arial" panose="020B0604020202020204" pitchFamily="34" charset="0"/>
              <a:buChar char="•"/>
            </a:pPr>
            <a:r>
              <a:rPr lang="zh-CN" altLang="en-US" sz="1400" dirty="0"/>
              <a:t>没有</a:t>
            </a:r>
            <a:r>
              <a:rPr lang="en-US" altLang="zh-CN" sz="1400" dirty="0"/>
              <a:t>debug port</a:t>
            </a:r>
          </a:p>
          <a:p>
            <a:pPr marL="285750" indent="-285750">
              <a:buFont typeface="Arial" panose="020B0604020202020204" pitchFamily="34" charset="0"/>
              <a:buChar char="•"/>
            </a:pPr>
            <a:r>
              <a:rPr lang="en-US" altLang="ja-JP" sz="1400" dirty="0"/>
              <a:t>…</a:t>
            </a:r>
          </a:p>
        </p:txBody>
      </p:sp>
    </p:spTree>
    <p:extLst>
      <p:ext uri="{BB962C8B-B14F-4D97-AF65-F5344CB8AC3E}">
        <p14:creationId xmlns:p14="http://schemas.microsoft.com/office/powerpoint/2010/main" val="2298312380"/>
      </p:ext>
    </p:extLst>
  </p:cSld>
  <p:clrMapOvr>
    <a:masterClrMapping/>
  </p:clrMapOvr>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err="1"/>
              <a:t>Misc</a:t>
            </a:r>
            <a:r>
              <a:rPr kumimoji="1" lang="en-US" altLang="ja-JP" dirty="0"/>
              <a:t>: (</a:t>
            </a:r>
            <a:r>
              <a:rPr kumimoji="1" lang="zh-CN" altLang="en-US" dirty="0"/>
              <a:t>为了</a:t>
            </a:r>
            <a:r>
              <a:rPr kumimoji="1" lang="en-US" altLang="ja-JP" dirty="0" err="1"/>
              <a:t>ctf</a:t>
            </a:r>
            <a:r>
              <a:rPr kumimoji="1" lang="zh-CN" altLang="en-US" dirty="0"/>
              <a:t>等收集的零碎知识</a:t>
            </a:r>
            <a:r>
              <a:rPr kumimoji="1" lang="en-US" altLang="ja-JP" dirty="0"/>
              <a:t>)</a:t>
            </a:r>
          </a:p>
          <a:p>
            <a:pPr marL="285750" indent="-285750">
              <a:buFont typeface="Arial" panose="020B0604020202020204" pitchFamily="34" charset="0"/>
              <a:buChar char="•"/>
            </a:pPr>
            <a:r>
              <a:rPr lang="en-US" altLang="ja-JP" b="1" dirty="0">
                <a:solidFill>
                  <a:srgbClr val="FF0000"/>
                </a:solidFill>
              </a:rPr>
              <a:t>PDF knowledge</a:t>
            </a:r>
            <a:r>
              <a:rPr lang="en-US" altLang="ja-JP" dirty="0"/>
              <a:t>:</a:t>
            </a:r>
          </a:p>
          <a:p>
            <a:pPr marL="742950" lvl="1" indent="-285750">
              <a:buFont typeface="Arial" panose="020B0604020202020204" pitchFamily="34" charset="0"/>
              <a:buChar char="•"/>
            </a:pPr>
            <a:r>
              <a:rPr lang="en-US" altLang="ja-JP" dirty="0"/>
              <a:t>Pdf</a:t>
            </a:r>
            <a:r>
              <a:rPr lang="zh-CN" altLang="en-US" dirty="0"/>
              <a:t>默认是压缩形式的，压缩之前用</a:t>
            </a:r>
            <a:r>
              <a:rPr lang="en-US" altLang="zh-CN" dirty="0"/>
              <a:t>text editor</a:t>
            </a:r>
            <a:r>
              <a:rPr lang="zh-CN" altLang="en-US" dirty="0"/>
              <a:t>打开会有很多乱码，解压之后很多信息都可以</a:t>
            </a:r>
            <a:r>
              <a:rPr lang="en-US" altLang="zh-CN" dirty="0"/>
              <a:t>plaintext</a:t>
            </a:r>
            <a:r>
              <a:rPr lang="zh-CN" altLang="en-US" dirty="0"/>
              <a:t>显示，解压用的</a:t>
            </a:r>
            <a:r>
              <a:rPr lang="en-US" altLang="zh-CN" dirty="0"/>
              <a:t>tool</a:t>
            </a:r>
            <a:r>
              <a:rPr lang="zh-CN" altLang="en-US" dirty="0"/>
              <a:t>可以用</a:t>
            </a:r>
            <a:r>
              <a:rPr lang="en-US" altLang="zh-CN" dirty="0" err="1"/>
              <a:t>qpdf</a:t>
            </a:r>
            <a:r>
              <a:rPr lang="en-US" altLang="zh-CN" dirty="0"/>
              <a:t> (</a:t>
            </a:r>
            <a:r>
              <a:rPr lang="en-US" altLang="zh-CN" dirty="0" err="1"/>
              <a:t>linux</a:t>
            </a:r>
            <a:r>
              <a:rPr lang="en-US" altLang="zh-CN" dirty="0"/>
              <a:t> terminal tool)</a:t>
            </a:r>
            <a:endParaRPr lang="en-US" altLang="ja-JP" dirty="0"/>
          </a:p>
        </p:txBody>
      </p:sp>
    </p:spTree>
    <p:extLst>
      <p:ext uri="{BB962C8B-B14F-4D97-AF65-F5344CB8AC3E}">
        <p14:creationId xmlns:p14="http://schemas.microsoft.com/office/powerpoint/2010/main" val="303562612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dirty="0">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 xmlns:a16="http://schemas.microsoft.com/office/drawing/2014/main"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867"/>
            <a:ext cx="6858001" cy="10679847"/>
          </a:xfrm>
          <a:prstGeom prst="rect">
            <a:avLst/>
          </a:prstGeom>
          <a:solidFill>
            <a:schemeClr val="bg1"/>
          </a:solidFill>
        </p:spPr>
        <p:txBody>
          <a:bodyPr wrap="square" rtlCol="0">
            <a:spAutoFit/>
          </a:bodyPr>
          <a:lstStyle/>
          <a:p>
            <a:r>
              <a:rPr kumimoji="1" lang="en-US" altLang="ja-JP" sz="1600" dirty="0"/>
              <a:t>Android knowledges:</a:t>
            </a:r>
          </a:p>
          <a:p>
            <a:pPr marL="285750" indent="-285750">
              <a:buFont typeface="Arial" panose="020B0604020202020204" pitchFamily="34" charset="0"/>
              <a:buChar char="•"/>
            </a:pPr>
            <a:r>
              <a:rPr kumimoji="1" lang="en-US" altLang="ja-JP" sz="1600" b="1" dirty="0">
                <a:solidFill>
                  <a:srgbClr val="FF0000"/>
                </a:solidFill>
              </a:rPr>
              <a:t>zygote</a:t>
            </a:r>
            <a:r>
              <a:rPr kumimoji="1" lang="en-US" altLang="ja-JP" sz="1600" dirty="0"/>
              <a:t>, </a:t>
            </a:r>
            <a:r>
              <a:rPr kumimoji="1" lang="zh-CN" altLang="en-US" sz="1600" dirty="0"/>
              <a:t>词源是生物学用语，指生物体的最开始的</a:t>
            </a:r>
            <a:r>
              <a:rPr lang="zh-CN" altLang="en-US" sz="1600" dirty="0"/>
              <a:t>细胞</a:t>
            </a:r>
            <a:endParaRPr lang="en-US" altLang="zh-CN" sz="1600" dirty="0"/>
          </a:p>
          <a:p>
            <a:pPr marL="742950" lvl="1" indent="-285750">
              <a:buFont typeface="Arial" panose="020B0604020202020204" pitchFamily="34" charset="0"/>
              <a:buChar char="•"/>
            </a:pPr>
            <a:r>
              <a:rPr lang="zh-CN" altLang="en-US" sz="1600" dirty="0"/>
              <a:t>被</a:t>
            </a:r>
            <a:r>
              <a:rPr lang="en-US" altLang="zh-CN" sz="1600" dirty="0" err="1"/>
              <a:t>init</a:t>
            </a:r>
            <a:r>
              <a:rPr lang="zh-CN" altLang="en-US" sz="1600" dirty="0"/>
              <a:t>启动，负责管理</a:t>
            </a:r>
            <a:r>
              <a:rPr lang="en-US" altLang="zh-CN" sz="1600" dirty="0"/>
              <a:t>core library classes (read-only)</a:t>
            </a:r>
            <a:r>
              <a:rPr lang="zh-CN" altLang="en-US" sz="1600" dirty="0"/>
              <a:t>；</a:t>
            </a:r>
            <a:r>
              <a:rPr lang="en-US" altLang="zh-CN" sz="1600" dirty="0"/>
              <a:t>launch system servers</a:t>
            </a:r>
          </a:p>
          <a:p>
            <a:pPr marL="742950" lvl="1" indent="-285750">
              <a:buFont typeface="Arial" panose="020B0604020202020204" pitchFamily="34" charset="0"/>
              <a:buChar char="•"/>
            </a:pPr>
            <a:r>
              <a:rPr lang="zh-CN" altLang="en-US" sz="1600" dirty="0"/>
              <a:t>和</a:t>
            </a:r>
            <a:r>
              <a:rPr lang="en-US" altLang="zh-CN" sz="1600" dirty="0" err="1"/>
              <a:t>dalvik</a:t>
            </a:r>
            <a:r>
              <a:rPr lang="en-US" altLang="zh-CN" sz="1600" dirty="0"/>
              <a:t> VM dynamic link</a:t>
            </a:r>
            <a:r>
              <a:rPr lang="zh-CN" altLang="en-US" sz="1600" dirty="0"/>
              <a:t>，所以</a:t>
            </a:r>
            <a:r>
              <a:rPr lang="en-US" altLang="zh-CN" sz="1600" dirty="0"/>
              <a:t>memory</a:t>
            </a:r>
            <a:r>
              <a:rPr lang="zh-CN" altLang="en-US" sz="1600" dirty="0"/>
              <a:t>中只需要保存一个</a:t>
            </a:r>
            <a:r>
              <a:rPr lang="en-US" altLang="zh-CN" sz="1600" dirty="0"/>
              <a:t>core library classes</a:t>
            </a:r>
            <a:r>
              <a:rPr lang="zh-CN" altLang="en-US" sz="1600" dirty="0"/>
              <a:t>的</a:t>
            </a:r>
            <a:r>
              <a:rPr lang="en-US" altLang="zh-CN" sz="1600" dirty="0"/>
              <a:t>instance</a:t>
            </a:r>
            <a:r>
              <a:rPr lang="zh-CN" altLang="en-US" sz="1600" dirty="0"/>
              <a:t>就行</a:t>
            </a:r>
            <a:endParaRPr lang="en-US" altLang="zh-CN" sz="1600" dirty="0"/>
          </a:p>
          <a:p>
            <a:pPr marL="742950" lvl="1" indent="-285750">
              <a:buFont typeface="Arial" panose="020B0604020202020204" pitchFamily="34" charset="0"/>
              <a:buChar char="•"/>
            </a:pPr>
            <a:r>
              <a:rPr kumimoji="1" lang="zh-CN" altLang="en-US" sz="1600" dirty="0"/>
              <a:t>参考</a:t>
            </a:r>
            <a:r>
              <a:rPr lang="en-US" altLang="zh-CN" sz="1600" dirty="0">
                <a:hlinkClick r:id="rId2"/>
              </a:rPr>
              <a:t>https://community.nxp.com/docs/DOC-102546</a:t>
            </a:r>
            <a:endParaRPr lang="en-US" altLang="zh-CN" sz="1600" dirty="0"/>
          </a:p>
          <a:p>
            <a:pPr marL="285750" indent="-285750">
              <a:buFont typeface="Arial" panose="020B0604020202020204" pitchFamily="34" charset="0"/>
              <a:buChar char="•"/>
            </a:pPr>
            <a:r>
              <a:rPr lang="en-US" altLang="zh-CN" sz="1600" b="1" dirty="0">
                <a:solidFill>
                  <a:srgbClr val="FF0000"/>
                </a:solidFill>
              </a:rPr>
              <a:t>system servers</a:t>
            </a:r>
          </a:p>
          <a:p>
            <a:pPr marL="742950" lvl="1" indent="-285750">
              <a:buFont typeface="Arial" panose="020B0604020202020204" pitchFamily="34" charset="0"/>
              <a:buChar char="•"/>
            </a:pPr>
            <a:r>
              <a:rPr lang="zh-CN" altLang="en-US" sz="1600" dirty="0"/>
              <a:t>被</a:t>
            </a:r>
            <a:r>
              <a:rPr lang="en-US" altLang="zh-CN" sz="1600" dirty="0"/>
              <a:t>zygote</a:t>
            </a:r>
            <a:r>
              <a:rPr lang="zh-CN" altLang="en-US" sz="1600" dirty="0"/>
              <a:t>启动，然后</a:t>
            </a:r>
            <a:r>
              <a:rPr lang="en-US" altLang="zh-CN" sz="1600" dirty="0"/>
              <a:t>initialize application framework layer</a:t>
            </a:r>
            <a:r>
              <a:rPr lang="zh-CN" altLang="en-US" sz="1600" dirty="0"/>
              <a:t>，并且</a:t>
            </a:r>
            <a:r>
              <a:rPr lang="en-US" altLang="zh-CN" sz="1600" dirty="0"/>
              <a:t>start java system services (e.g., </a:t>
            </a:r>
            <a:r>
              <a:rPr lang="en-US" altLang="zh-CN" sz="1600" dirty="0" err="1"/>
              <a:t>com.android.email</a:t>
            </a:r>
            <a:r>
              <a:rPr lang="en-US" altLang="zh-CN" sz="1600" dirty="0"/>
              <a:t>, etc.)</a:t>
            </a:r>
          </a:p>
          <a:p>
            <a:pPr marL="742950" lvl="1" indent="-285750">
              <a:buFont typeface="Arial" panose="020B0604020202020204" pitchFamily="34" charset="0"/>
              <a:buChar char="•"/>
            </a:pPr>
            <a:r>
              <a:rPr lang="zh-CN" altLang="en-US" sz="1600" dirty="0"/>
              <a:t>启动那些</a:t>
            </a:r>
            <a:r>
              <a:rPr lang="en-US" altLang="zh-CN" sz="1600" dirty="0"/>
              <a:t>services</a:t>
            </a:r>
            <a:r>
              <a:rPr lang="zh-CN" altLang="en-US" sz="1600" dirty="0"/>
              <a:t>之后，将它们</a:t>
            </a:r>
            <a:r>
              <a:rPr lang="en-US" altLang="zh-CN" sz="1600" dirty="0"/>
              <a:t>register</a:t>
            </a:r>
            <a:r>
              <a:rPr lang="zh-CN" altLang="en-US" sz="1600" dirty="0"/>
              <a:t>在</a:t>
            </a:r>
            <a:r>
              <a:rPr lang="en-US" altLang="zh-CN" sz="1600" dirty="0"/>
              <a:t>service manager</a:t>
            </a:r>
            <a:r>
              <a:rPr lang="zh-CN" altLang="en-US" sz="1600" dirty="0"/>
              <a:t>上</a:t>
            </a:r>
            <a:endParaRPr lang="en-US" altLang="zh-CN" sz="1600" dirty="0"/>
          </a:p>
          <a:p>
            <a:pPr marL="285750" indent="-285750">
              <a:buFont typeface="Arial" panose="020B0604020202020204" pitchFamily="34" charset="0"/>
              <a:buChar char="•"/>
            </a:pPr>
            <a:r>
              <a:rPr lang="en-US" altLang="zh-CN" sz="1600" b="1" dirty="0">
                <a:solidFill>
                  <a:srgbClr val="FF0000"/>
                </a:solidFill>
              </a:rPr>
              <a:t>Service manager</a:t>
            </a:r>
          </a:p>
          <a:p>
            <a:pPr marL="742950" lvl="1" indent="-285750">
              <a:buFont typeface="Arial" panose="020B0604020202020204" pitchFamily="34" charset="0"/>
              <a:buChar char="•"/>
            </a:pPr>
            <a:r>
              <a:rPr kumimoji="1" lang="zh-CN" altLang="en-US" sz="1600" dirty="0"/>
              <a:t>参考右图，是一个管理所有</a:t>
            </a:r>
            <a:r>
              <a:rPr kumimoji="1" lang="en-US" altLang="zh-CN" sz="1600" dirty="0"/>
              <a:t>services</a:t>
            </a:r>
            <a:r>
              <a:rPr kumimoji="1" lang="zh-CN" altLang="en-US" sz="1600" dirty="0"/>
              <a:t>的</a:t>
            </a:r>
            <a:r>
              <a:rPr kumimoji="1" lang="en-US" altLang="zh-CN" sz="1600" dirty="0"/>
              <a:t>manager</a:t>
            </a:r>
          </a:p>
          <a:p>
            <a:pPr marL="742950" lvl="1" indent="-285750">
              <a:buFont typeface="Arial" panose="020B0604020202020204" pitchFamily="34" charset="0"/>
              <a:buChar char="•"/>
            </a:pPr>
            <a:r>
              <a:rPr kumimoji="1" lang="en-US" altLang="zh-CN" sz="1600" dirty="0"/>
              <a:t>Application layer</a:t>
            </a:r>
            <a:r>
              <a:rPr kumimoji="1" lang="zh-CN" altLang="en-US" sz="1600" dirty="0"/>
              <a:t>的</a:t>
            </a:r>
            <a:r>
              <a:rPr kumimoji="1" lang="en-US" altLang="zh-CN" sz="1600" dirty="0"/>
              <a:t>components</a:t>
            </a:r>
            <a:r>
              <a:rPr kumimoji="1" lang="zh-CN" altLang="en-US" sz="1600" dirty="0"/>
              <a:t>可以</a:t>
            </a:r>
            <a:r>
              <a:rPr lang="zh-CN" altLang="en-US" sz="1600" dirty="0"/>
              <a:t>通过</a:t>
            </a:r>
            <a:r>
              <a:rPr lang="en-US" altLang="zh-CN" sz="1600" dirty="0"/>
              <a:t>system server</a:t>
            </a:r>
            <a:r>
              <a:rPr lang="zh-CN" altLang="en-US" sz="1600" dirty="0"/>
              <a:t>来</a:t>
            </a:r>
            <a:r>
              <a:rPr lang="en-US" altLang="zh-CN" sz="1600" dirty="0"/>
              <a:t>access registered services</a:t>
            </a:r>
          </a:p>
          <a:p>
            <a:pPr marL="285750" indent="-285750">
              <a:buFont typeface="Arial" panose="020B0604020202020204" pitchFamily="34" charset="0"/>
              <a:buChar char="•"/>
            </a:pPr>
            <a:r>
              <a:rPr lang="en-US" altLang="zh-CN" sz="1600" b="1" dirty="0" err="1">
                <a:solidFill>
                  <a:srgbClr val="FF0000"/>
                </a:solidFill>
              </a:rPr>
              <a:t>init</a:t>
            </a:r>
            <a:r>
              <a:rPr lang="zh-CN" altLang="en-US" sz="1600" dirty="0"/>
              <a:t>和</a:t>
            </a:r>
            <a:r>
              <a:rPr lang="en-US" altLang="zh-CN" sz="1600" b="1" dirty="0" err="1">
                <a:solidFill>
                  <a:srgbClr val="FF0000"/>
                </a:solidFill>
              </a:rPr>
              <a:t>init.rc</a:t>
            </a:r>
            <a:endParaRPr lang="en-US" altLang="zh-CN" sz="1600" b="1" dirty="0">
              <a:solidFill>
                <a:srgbClr val="FF0000"/>
              </a:solidFill>
            </a:endParaRPr>
          </a:p>
          <a:p>
            <a:pPr marL="742950" lvl="1" indent="-285750">
              <a:buFont typeface="Arial" panose="020B0604020202020204" pitchFamily="34" charset="0"/>
              <a:buChar char="•"/>
            </a:pPr>
            <a:r>
              <a:rPr lang="en-US" altLang="zh-CN" sz="1600" dirty="0" err="1"/>
              <a:t>Init</a:t>
            </a:r>
            <a:r>
              <a:rPr lang="zh-CN" altLang="en-US" sz="1600" dirty="0"/>
              <a:t>会读取各种</a:t>
            </a:r>
            <a:r>
              <a:rPr lang="en-US" altLang="zh-CN" sz="1600" dirty="0" err="1"/>
              <a:t>init.</a:t>
            </a:r>
            <a:r>
              <a:rPr lang="en-US" altLang="zh-CN" sz="1600" dirty="0"/>
              <a:t>*.</a:t>
            </a:r>
            <a:r>
              <a:rPr lang="en-US" altLang="zh-CN" sz="1600" dirty="0" err="1"/>
              <a:t>rc</a:t>
            </a:r>
            <a:r>
              <a:rPr lang="zh-CN" altLang="en-US" sz="1600" dirty="0"/>
              <a:t>设定</a:t>
            </a:r>
            <a:r>
              <a:rPr lang="en-US" altLang="zh-CN" sz="1600" dirty="0"/>
              <a:t>file</a:t>
            </a:r>
            <a:r>
              <a:rPr lang="zh-CN" altLang="en-US" sz="1600" dirty="0"/>
              <a:t>，然后启动各种</a:t>
            </a:r>
            <a:r>
              <a:rPr lang="en-US" altLang="zh-CN" sz="1600" dirty="0"/>
              <a:t>services</a:t>
            </a:r>
          </a:p>
          <a:p>
            <a:pPr marL="742950" lvl="1" indent="-285750">
              <a:buFont typeface="Arial" panose="020B0604020202020204" pitchFamily="34" charset="0"/>
              <a:buChar char="•"/>
            </a:pPr>
            <a:r>
              <a:rPr lang="zh-CN" altLang="en-US" sz="1600" dirty="0"/>
              <a:t>一般有两个大部分组成，</a:t>
            </a:r>
            <a:r>
              <a:rPr lang="en-US" altLang="zh-CN" sz="1600" dirty="0"/>
              <a:t>boot process block</a:t>
            </a:r>
            <a:r>
              <a:rPr lang="zh-CN" altLang="en-US" sz="1600" dirty="0"/>
              <a:t>和</a:t>
            </a:r>
            <a:r>
              <a:rPr lang="en-US" altLang="zh-CN" sz="1600" dirty="0"/>
              <a:t>daemon process block</a:t>
            </a:r>
          </a:p>
          <a:p>
            <a:pPr marL="1200150" lvl="2" indent="-285750">
              <a:buFont typeface="Arial" panose="020B0604020202020204" pitchFamily="34" charset="0"/>
              <a:buChar char="•"/>
            </a:pPr>
            <a:r>
              <a:rPr lang="en-US" altLang="zh-CN" sz="1600" dirty="0"/>
              <a:t>Boot process block: </a:t>
            </a:r>
            <a:r>
              <a:rPr lang="zh-CN" altLang="en-US" sz="1600" dirty="0"/>
              <a:t>启动时执行一次，读取</a:t>
            </a:r>
            <a:r>
              <a:rPr lang="en-US" altLang="zh-CN" sz="1600" dirty="0" err="1"/>
              <a:t>init.rc</a:t>
            </a:r>
            <a:r>
              <a:rPr lang="zh-CN" altLang="en-US" sz="1600" dirty="0"/>
              <a:t>等</a:t>
            </a:r>
            <a:endParaRPr lang="en-US" altLang="zh-CN" sz="1600" dirty="0"/>
          </a:p>
          <a:p>
            <a:pPr marL="1200150" lvl="2" indent="-285750">
              <a:buFont typeface="Arial" panose="020B0604020202020204" pitchFamily="34" charset="0"/>
              <a:buChar char="•"/>
            </a:pPr>
            <a:r>
              <a:rPr lang="en-US" altLang="zh-CN" sz="1600" dirty="0"/>
              <a:t>daemon process block: </a:t>
            </a:r>
            <a:r>
              <a:rPr lang="zh-CN" altLang="en-US" sz="1600" dirty="0"/>
              <a:t>一个</a:t>
            </a:r>
            <a:r>
              <a:rPr lang="en-US" altLang="zh-CN" sz="1600" b="1" dirty="0">
                <a:solidFill>
                  <a:srgbClr val="FF0000"/>
                </a:solidFill>
              </a:rPr>
              <a:t>for(;;)</a:t>
            </a:r>
            <a:r>
              <a:rPr lang="zh-CN" altLang="en-US" sz="1600" dirty="0"/>
              <a:t>循环，</a:t>
            </a:r>
            <a:r>
              <a:rPr lang="en-US" altLang="zh-CN" sz="1600" dirty="0"/>
              <a:t>android shutdown</a:t>
            </a:r>
            <a:r>
              <a:rPr lang="zh-CN" altLang="en-US" sz="1600" dirty="0"/>
              <a:t>为止一直监视各种</a:t>
            </a:r>
            <a:r>
              <a:rPr lang="en-US" altLang="zh-CN" sz="1600" dirty="0"/>
              <a:t>app</a:t>
            </a:r>
            <a:r>
              <a:rPr lang="zh-CN" altLang="en-US" sz="1600" dirty="0"/>
              <a:t>和</a:t>
            </a:r>
            <a:r>
              <a:rPr lang="en-US" altLang="zh-CN" sz="1600" dirty="0"/>
              <a:t>services (</a:t>
            </a:r>
            <a:r>
              <a:rPr lang="zh-CN" altLang="en-US" sz="1600" dirty="0"/>
              <a:t>查了</a:t>
            </a:r>
            <a:r>
              <a:rPr lang="en-US" altLang="zh-CN" sz="1600" dirty="0"/>
              <a:t>android</a:t>
            </a:r>
            <a:r>
              <a:rPr lang="zh-CN" altLang="en-US" sz="1600" dirty="0"/>
              <a:t>的</a:t>
            </a:r>
            <a:r>
              <a:rPr lang="en-US" altLang="zh-CN" sz="1600" dirty="0" err="1"/>
              <a:t>init.c</a:t>
            </a:r>
            <a:r>
              <a:rPr lang="zh-CN" altLang="en-US" sz="1600" dirty="0"/>
              <a:t>源代码，确实有这个</a:t>
            </a:r>
            <a:r>
              <a:rPr lang="en-US" altLang="zh-CN" sz="1600" dirty="0"/>
              <a:t>for(;;))</a:t>
            </a:r>
          </a:p>
          <a:p>
            <a:pPr marL="742950" lvl="1" indent="-285750">
              <a:buFont typeface="Arial" panose="020B0604020202020204" pitchFamily="34" charset="0"/>
              <a:buChar char="•"/>
            </a:pPr>
            <a:r>
              <a:rPr lang="en-US" altLang="zh-CN" sz="1600" dirty="0" err="1"/>
              <a:t>init.rc</a:t>
            </a:r>
            <a:r>
              <a:rPr lang="zh-CN" altLang="en-US" sz="1600" dirty="0"/>
              <a:t>中用</a:t>
            </a:r>
            <a:r>
              <a:rPr lang="en-US" altLang="zh-CN" sz="1600" dirty="0"/>
              <a:t>import </a:t>
            </a:r>
            <a:r>
              <a:rPr lang="en-US" altLang="zh-CN" sz="1600" dirty="0" err="1"/>
              <a:t>comand</a:t>
            </a:r>
            <a:r>
              <a:rPr lang="zh-CN" altLang="en-US" sz="1600" dirty="0"/>
              <a:t>，来读取各种</a:t>
            </a:r>
            <a:r>
              <a:rPr lang="en-US" altLang="zh-CN" sz="1600" dirty="0" err="1"/>
              <a:t>init.</a:t>
            </a:r>
            <a:r>
              <a:rPr lang="zh-CN" altLang="en-US" sz="1600" dirty="0"/>
              <a:t>*</a:t>
            </a:r>
            <a:r>
              <a:rPr lang="en-US" altLang="zh-CN" sz="1600" dirty="0"/>
              <a:t>.</a:t>
            </a:r>
            <a:r>
              <a:rPr lang="en-US" altLang="zh-CN" sz="1600" dirty="0" err="1"/>
              <a:t>rc</a:t>
            </a:r>
            <a:endParaRPr lang="en-US" altLang="zh-CN" sz="1600" dirty="0"/>
          </a:p>
          <a:p>
            <a:pPr marL="285750" indent="-285750">
              <a:buFont typeface="Arial" panose="020B0604020202020204" pitchFamily="34" charset="0"/>
              <a:buChar char="•"/>
            </a:pPr>
            <a:r>
              <a:rPr kumimoji="1" lang="en-US" altLang="zh-CN" sz="1600" b="1" dirty="0">
                <a:solidFill>
                  <a:srgbClr val="FF0000"/>
                </a:solidFill>
              </a:rPr>
              <a:t>App</a:t>
            </a:r>
          </a:p>
          <a:p>
            <a:pPr marL="742950" lvl="1" indent="-285750">
              <a:buFont typeface="Arial" panose="020B0604020202020204" pitchFamily="34" charset="0"/>
              <a:buChar char="•"/>
            </a:pPr>
            <a:r>
              <a:rPr lang="zh-CN" altLang="en-US" sz="1600" dirty="0"/>
              <a:t>当需要执行一个</a:t>
            </a:r>
            <a:r>
              <a:rPr lang="en-US" altLang="zh-CN" sz="1600" dirty="0"/>
              <a:t>app</a:t>
            </a:r>
            <a:r>
              <a:rPr lang="zh-CN" altLang="en-US" sz="1600" dirty="0"/>
              <a:t>时，</a:t>
            </a:r>
            <a:r>
              <a:rPr lang="en-US" altLang="zh-CN" sz="1600" dirty="0"/>
              <a:t>zygote fork</a:t>
            </a:r>
            <a:r>
              <a:rPr lang="zh-CN" altLang="en-US" sz="1600" dirty="0"/>
              <a:t>自己以生成一个新的子</a:t>
            </a:r>
            <a:r>
              <a:rPr lang="en-US" altLang="zh-CN" sz="1600" dirty="0"/>
              <a:t>process</a:t>
            </a:r>
            <a:r>
              <a:rPr lang="zh-CN" altLang="en-US" sz="1600" dirty="0"/>
              <a:t>，这个子</a:t>
            </a:r>
            <a:r>
              <a:rPr lang="en-US" altLang="zh-CN" sz="1600" dirty="0"/>
              <a:t>process</a:t>
            </a:r>
            <a:r>
              <a:rPr lang="zh-CN" altLang="en-US" sz="1600" dirty="0"/>
              <a:t>来执行</a:t>
            </a:r>
            <a:r>
              <a:rPr lang="en-US" altLang="zh-CN" sz="1600" dirty="0"/>
              <a:t>app</a:t>
            </a:r>
          </a:p>
          <a:p>
            <a:pPr marL="285750" indent="-285750">
              <a:buFont typeface="Arial" panose="020B0604020202020204" pitchFamily="34" charset="0"/>
              <a:buChar char="•"/>
            </a:pPr>
            <a:r>
              <a:rPr kumimoji="1" lang="en-US" altLang="zh-CN" sz="1600" b="1" dirty="0" err="1">
                <a:solidFill>
                  <a:srgbClr val="FF0000"/>
                </a:solidFill>
              </a:rPr>
              <a:t>SELinux</a:t>
            </a:r>
            <a:endParaRPr kumimoji="1" lang="en-US" altLang="zh-CN" sz="1600" b="1" dirty="0">
              <a:solidFill>
                <a:srgbClr val="FF0000"/>
              </a:solidFill>
            </a:endParaRPr>
          </a:p>
          <a:p>
            <a:pPr marL="742950" lvl="1" indent="-285750">
              <a:buFont typeface="Arial" panose="020B0604020202020204" pitchFamily="34" charset="0"/>
              <a:buChar char="•"/>
            </a:pPr>
            <a:r>
              <a:rPr lang="zh-CN" altLang="en-US" sz="1600" dirty="0"/>
              <a:t>以下是</a:t>
            </a:r>
            <a:r>
              <a:rPr lang="en-US" altLang="zh-CN" sz="1600" dirty="0"/>
              <a:t>Android8.0</a:t>
            </a:r>
          </a:p>
          <a:p>
            <a:pPr marL="742950" lvl="1" indent="-285750">
              <a:buFont typeface="Arial" panose="020B0604020202020204" pitchFamily="34" charset="0"/>
              <a:buChar char="•"/>
            </a:pPr>
            <a:r>
              <a:rPr lang="en-US" altLang="zh-CN" sz="1600" dirty="0"/>
              <a:t>/system/sepolicy/Android.mk</a:t>
            </a:r>
            <a:r>
              <a:rPr lang="zh-CN" altLang="en-US" sz="1600" dirty="0"/>
              <a:t>中，</a:t>
            </a:r>
            <a:r>
              <a:rPr lang="en-US" altLang="ja-JP" sz="1600" dirty="0"/>
              <a:t>BOARD_SEPOLICY_DIRS</a:t>
            </a:r>
            <a:r>
              <a:rPr lang="zh-CN" altLang="en-US" sz="1600" dirty="0"/>
              <a:t>定义所有包含</a:t>
            </a:r>
            <a:r>
              <a:rPr lang="en-US" altLang="zh-CN" sz="1600" dirty="0"/>
              <a:t>policy</a:t>
            </a:r>
            <a:r>
              <a:rPr lang="zh-CN" altLang="en-US" sz="1600" dirty="0"/>
              <a:t>的</a:t>
            </a:r>
            <a:r>
              <a:rPr lang="en-US" altLang="zh-CN" sz="1600" dirty="0"/>
              <a:t>directory</a:t>
            </a:r>
          </a:p>
          <a:p>
            <a:pPr marL="742950" lvl="1" indent="-285750">
              <a:buFont typeface="Arial" panose="020B0604020202020204" pitchFamily="34" charset="0"/>
              <a:buChar char="•"/>
            </a:pPr>
            <a:r>
              <a:rPr lang="en-US" altLang="zh-CN" sz="1600" dirty="0" err="1"/>
              <a:t>File_contexts</a:t>
            </a:r>
            <a:r>
              <a:rPr lang="en-US" altLang="zh-CN" sz="1600" dirty="0"/>
              <a:t>, </a:t>
            </a:r>
            <a:r>
              <a:rPr lang="en-US" altLang="zh-CN" sz="1600" dirty="0" err="1"/>
              <a:t>property_contexts</a:t>
            </a:r>
            <a:r>
              <a:rPr lang="en-US" altLang="zh-CN" sz="1600" dirty="0"/>
              <a:t>, </a:t>
            </a:r>
            <a:r>
              <a:rPr lang="en-US" altLang="zh-CN" sz="1600" dirty="0" err="1"/>
              <a:t>sevice_contexts</a:t>
            </a:r>
            <a:r>
              <a:rPr lang="en-US" altLang="zh-CN" sz="1600" dirty="0"/>
              <a:t>(service</a:t>
            </a:r>
            <a:r>
              <a:rPr lang="zh-CN" altLang="en-US" sz="1600" dirty="0"/>
              <a:t>比较特殊，有</a:t>
            </a:r>
            <a:r>
              <a:rPr lang="en-US" altLang="zh-CN" sz="1600" dirty="0" err="1"/>
              <a:t>service_contexts</a:t>
            </a:r>
            <a:r>
              <a:rPr lang="zh-CN" altLang="en-US" sz="1600" dirty="0"/>
              <a:t>，</a:t>
            </a:r>
            <a:r>
              <a:rPr lang="en-US" altLang="zh-CN" sz="1600" dirty="0" err="1"/>
              <a:t>hwservice_contexts</a:t>
            </a:r>
            <a:r>
              <a:rPr lang="zh-CN" altLang="en-US" sz="1600" dirty="0"/>
              <a:t>和</a:t>
            </a:r>
            <a:r>
              <a:rPr lang="en-US" altLang="zh-CN" sz="1600" dirty="0" err="1"/>
              <a:t>vndservice_contexts</a:t>
            </a:r>
            <a:r>
              <a:rPr lang="en-US" altLang="zh-CN" sz="1600" dirty="0"/>
              <a:t>(</a:t>
            </a:r>
            <a:r>
              <a:rPr lang="en-US" altLang="zh-CN" sz="1600" dirty="0" err="1"/>
              <a:t>vndservice</a:t>
            </a:r>
            <a:r>
              <a:rPr lang="zh-CN" altLang="en-US" sz="1600" dirty="0"/>
              <a:t>不存在</a:t>
            </a:r>
            <a:r>
              <a:rPr lang="en-US" altLang="zh-CN" sz="1600" dirty="0"/>
              <a:t>plat_</a:t>
            </a:r>
            <a:r>
              <a:rPr lang="zh-CN" altLang="en-US" sz="1600" dirty="0"/>
              <a:t>和</a:t>
            </a:r>
            <a:r>
              <a:rPr lang="en-US" altLang="zh-CN" sz="1600" dirty="0" err="1"/>
              <a:t>nonplat</a:t>
            </a:r>
            <a:r>
              <a:rPr lang="en-US" altLang="zh-CN" sz="1600" dirty="0"/>
              <a:t>_, </a:t>
            </a:r>
            <a:r>
              <a:rPr lang="zh-CN" altLang="en-US" sz="1600" dirty="0"/>
              <a:t>其他的都有</a:t>
            </a:r>
            <a:r>
              <a:rPr lang="en-US" altLang="zh-CN" sz="1600" dirty="0"/>
              <a:t>))</a:t>
            </a:r>
            <a:r>
              <a:rPr lang="zh-CN" altLang="en-US" sz="1600" dirty="0"/>
              <a:t>都分割为</a:t>
            </a:r>
            <a:r>
              <a:rPr lang="en-US" altLang="zh-CN" sz="1600" dirty="0"/>
              <a:t>plat</a:t>
            </a:r>
            <a:r>
              <a:rPr lang="zh-CN" altLang="en-US" sz="1600" dirty="0"/>
              <a:t>和</a:t>
            </a:r>
            <a:r>
              <a:rPr lang="en-US" altLang="zh-CN" sz="1600" dirty="0" err="1"/>
              <a:t>nonplat</a:t>
            </a:r>
            <a:endParaRPr lang="en-US" altLang="zh-CN" sz="1600" dirty="0"/>
          </a:p>
          <a:p>
            <a:pPr marL="1200150" lvl="2" indent="-285750">
              <a:buFont typeface="Arial" panose="020B0604020202020204" pitchFamily="34" charset="0"/>
              <a:buChar char="•"/>
            </a:pPr>
            <a:r>
              <a:rPr kumimoji="1" lang="en-US" altLang="zh-CN" sz="1600" dirty="0"/>
              <a:t>/system/</a:t>
            </a:r>
            <a:r>
              <a:rPr kumimoji="1" lang="en-US" altLang="zh-CN" sz="1600" dirty="0" err="1"/>
              <a:t>etc</a:t>
            </a:r>
            <a:r>
              <a:rPr kumimoji="1" lang="en-US" altLang="zh-CN" sz="1600" dirty="0"/>
              <a:t>/</a:t>
            </a:r>
            <a:r>
              <a:rPr kumimoji="1" lang="en-US" altLang="zh-CN" sz="1600" dirty="0" err="1"/>
              <a:t>selinux</a:t>
            </a:r>
            <a:r>
              <a:rPr kumimoji="1" lang="en-US" altLang="zh-CN" sz="1600" dirty="0"/>
              <a:t>/plat_*_contexts</a:t>
            </a:r>
          </a:p>
          <a:p>
            <a:pPr marL="1200150" lvl="2" indent="-285750">
              <a:buFont typeface="Arial" panose="020B0604020202020204" pitchFamily="34" charset="0"/>
              <a:buChar char="•"/>
            </a:pPr>
            <a:r>
              <a:rPr lang="en-US" altLang="zh-CN" sz="1600" dirty="0"/>
              <a:t>/vendor/</a:t>
            </a:r>
            <a:r>
              <a:rPr lang="en-US" altLang="zh-CN" sz="1600" dirty="0" err="1"/>
              <a:t>etc</a:t>
            </a:r>
            <a:r>
              <a:rPr lang="en-US" altLang="zh-CN" sz="1600" dirty="0"/>
              <a:t>/</a:t>
            </a:r>
            <a:r>
              <a:rPr lang="en-US" altLang="zh-CN" sz="1600" dirty="0" err="1"/>
              <a:t>selinux</a:t>
            </a:r>
            <a:r>
              <a:rPr lang="en-US" altLang="zh-CN" sz="1600" dirty="0"/>
              <a:t>/</a:t>
            </a:r>
            <a:r>
              <a:rPr lang="en-US" altLang="zh-CN" sz="1600" dirty="0" err="1"/>
              <a:t>nonplat</a:t>
            </a:r>
            <a:r>
              <a:rPr lang="en-US" altLang="zh-CN" sz="1600" dirty="0"/>
              <a:t>_</a:t>
            </a:r>
            <a:r>
              <a:rPr lang="zh-CN" altLang="en-US" sz="1600" dirty="0"/>
              <a:t>*</a:t>
            </a:r>
            <a:r>
              <a:rPr lang="en-US" altLang="zh-CN" sz="1600" dirty="0"/>
              <a:t>_contexts</a:t>
            </a:r>
          </a:p>
          <a:p>
            <a:pPr marL="1200150" lvl="2" indent="-285750">
              <a:buFont typeface="Arial" panose="020B0604020202020204" pitchFamily="34" charset="0"/>
              <a:buChar char="•"/>
            </a:pPr>
            <a:r>
              <a:rPr lang="zh-CN" altLang="en-US" sz="1600" dirty="0"/>
              <a:t>注意：以上是</a:t>
            </a:r>
            <a:r>
              <a:rPr lang="en-US" altLang="zh-CN" sz="1600" dirty="0"/>
              <a:t>AOSP compile</a:t>
            </a:r>
            <a:r>
              <a:rPr lang="zh-CN" altLang="en-US" sz="1600" dirty="0"/>
              <a:t>，然后</a:t>
            </a:r>
            <a:r>
              <a:rPr lang="en-US" altLang="zh-CN" sz="1600" dirty="0"/>
              <a:t>flash</a:t>
            </a:r>
            <a:r>
              <a:rPr lang="zh-CN" altLang="en-US" sz="1600" dirty="0"/>
              <a:t>进</a:t>
            </a:r>
            <a:r>
              <a:rPr lang="en-US" altLang="zh-CN" sz="1600" dirty="0"/>
              <a:t>chip</a:t>
            </a:r>
            <a:r>
              <a:rPr lang="zh-CN" altLang="en-US" sz="1600" dirty="0"/>
              <a:t>之后；在</a:t>
            </a:r>
            <a:r>
              <a:rPr lang="en-US" altLang="zh-CN" sz="1600" dirty="0"/>
              <a:t>AOSP</a:t>
            </a:r>
            <a:r>
              <a:rPr lang="zh-CN" altLang="en-US" sz="1600" dirty="0"/>
              <a:t>的</a:t>
            </a:r>
            <a:r>
              <a:rPr lang="en-US" altLang="zh-CN" sz="1600" dirty="0"/>
              <a:t>code</a:t>
            </a:r>
            <a:r>
              <a:rPr lang="zh-CN" altLang="en-US" sz="1600" dirty="0"/>
              <a:t>中，</a:t>
            </a:r>
            <a:r>
              <a:rPr lang="en-US" altLang="zh-CN" sz="1600" dirty="0" err="1"/>
              <a:t>sepolicy</a:t>
            </a:r>
            <a:r>
              <a:rPr lang="zh-CN" altLang="en-US" sz="1600" dirty="0"/>
              <a:t>在</a:t>
            </a:r>
            <a:r>
              <a:rPr lang="en-US" altLang="zh-CN" sz="1600" dirty="0"/>
              <a:t>/system/</a:t>
            </a:r>
            <a:r>
              <a:rPr lang="en-US" altLang="zh-CN" sz="1600" dirty="0" err="1"/>
              <a:t>sepolicy</a:t>
            </a:r>
            <a:r>
              <a:rPr lang="zh-CN" altLang="en-US" sz="1600" dirty="0"/>
              <a:t>下面</a:t>
            </a:r>
            <a:endParaRPr lang="en-US" altLang="zh-CN" sz="1600" dirty="0"/>
          </a:p>
          <a:p>
            <a:pPr marL="742950" lvl="1" indent="-285750">
              <a:buFont typeface="Arial" panose="020B0604020202020204" pitchFamily="34" charset="0"/>
              <a:buChar char="•"/>
            </a:pPr>
            <a:r>
              <a:rPr kumimoji="1" lang="en-US" altLang="zh-CN" sz="1600" dirty="0"/>
              <a:t>/system/</a:t>
            </a:r>
            <a:r>
              <a:rPr kumimoji="1" lang="en-US" altLang="zh-CN" sz="1600" dirty="0" err="1"/>
              <a:t>sepolicy</a:t>
            </a:r>
            <a:r>
              <a:rPr kumimoji="1" lang="en-US" altLang="zh-CN" sz="1600" dirty="0"/>
              <a:t>/public</a:t>
            </a:r>
            <a:r>
              <a:rPr kumimoji="1" lang="zh-CN" altLang="en-US" sz="1600" dirty="0"/>
              <a:t>和</a:t>
            </a:r>
            <a:r>
              <a:rPr kumimoji="1" lang="en-US" altLang="zh-CN" sz="1600" dirty="0"/>
              <a:t>private</a:t>
            </a:r>
            <a:r>
              <a:rPr kumimoji="1" lang="zh-CN" altLang="en-US" sz="1600" dirty="0"/>
              <a:t>是</a:t>
            </a:r>
            <a:r>
              <a:rPr kumimoji="1" lang="en-US" altLang="zh-CN" sz="1600" dirty="0"/>
              <a:t>google</a:t>
            </a:r>
            <a:r>
              <a:rPr kumimoji="1" lang="zh-CN" altLang="en-US" sz="1600" dirty="0"/>
              <a:t>的</a:t>
            </a:r>
            <a:r>
              <a:rPr kumimoji="1" lang="en-US" altLang="zh-CN" sz="1600" dirty="0"/>
              <a:t>policy, /system/</a:t>
            </a:r>
            <a:r>
              <a:rPr kumimoji="1" lang="en-US" altLang="zh-CN" sz="1600" dirty="0" err="1"/>
              <a:t>sepolicy</a:t>
            </a:r>
            <a:r>
              <a:rPr kumimoji="1" lang="en-US" altLang="zh-CN" sz="1600" dirty="0"/>
              <a:t>/vendor</a:t>
            </a:r>
            <a:r>
              <a:rPr kumimoji="1" lang="zh-CN" altLang="en-US" sz="1600" dirty="0"/>
              <a:t>下面是</a:t>
            </a:r>
            <a:r>
              <a:rPr kumimoji="1" lang="en-US" altLang="zh-CN" sz="1600" dirty="0"/>
              <a:t>google</a:t>
            </a:r>
            <a:r>
              <a:rPr kumimoji="1" lang="zh-CN" altLang="en-US" sz="1600" dirty="0"/>
              <a:t>给</a:t>
            </a:r>
            <a:r>
              <a:rPr kumimoji="1" lang="en-US" altLang="zh-CN" sz="1600" dirty="0"/>
              <a:t>vendor</a:t>
            </a:r>
            <a:r>
              <a:rPr kumimoji="1" lang="zh-CN" altLang="en-US" sz="1600" dirty="0"/>
              <a:t>的参考</a:t>
            </a:r>
            <a:endParaRPr kumimoji="1" lang="en-US" altLang="zh-CN" sz="1600" dirty="0"/>
          </a:p>
          <a:p>
            <a:pPr marL="1200150" lvl="2" indent="-285750">
              <a:buFont typeface="Arial" panose="020B0604020202020204" pitchFamily="34" charset="0"/>
              <a:buChar char="•"/>
            </a:pPr>
            <a:r>
              <a:rPr kumimoji="1" lang="en-US" altLang="zh-CN" sz="1600" dirty="0"/>
              <a:t>Vendor</a:t>
            </a:r>
            <a:r>
              <a:rPr kumimoji="1" lang="zh-CN" altLang="en-US" sz="1600" dirty="0"/>
              <a:t>可以无视</a:t>
            </a:r>
            <a:r>
              <a:rPr kumimoji="1" lang="en-US" altLang="zh-CN" sz="1600" dirty="0"/>
              <a:t>private</a:t>
            </a:r>
            <a:r>
              <a:rPr kumimoji="1" lang="zh-CN" altLang="en-US" sz="1600" dirty="0"/>
              <a:t>和</a:t>
            </a:r>
            <a:r>
              <a:rPr kumimoji="1" lang="en-US" altLang="zh-CN" sz="1600" dirty="0"/>
              <a:t>vendor</a:t>
            </a:r>
          </a:p>
          <a:p>
            <a:pPr marL="742950" lvl="1" indent="-285750">
              <a:buFont typeface="Arial" panose="020B0604020202020204" pitchFamily="34" charset="0"/>
              <a:buChar char="•"/>
            </a:pPr>
            <a:r>
              <a:rPr kumimoji="1" lang="en-US" altLang="zh-CN" sz="1600" dirty="0"/>
              <a:t>Qualcomm</a:t>
            </a:r>
            <a:r>
              <a:rPr kumimoji="1" lang="zh-CN" altLang="en-US" sz="1600" dirty="0"/>
              <a:t>和</a:t>
            </a:r>
            <a:r>
              <a:rPr kumimoji="1" lang="en-US" altLang="zh-CN" sz="1600" dirty="0" err="1"/>
              <a:t>panasonic</a:t>
            </a:r>
            <a:r>
              <a:rPr kumimoji="1" lang="zh-CN" altLang="en-US" sz="1600" dirty="0"/>
              <a:t>的</a:t>
            </a:r>
            <a:r>
              <a:rPr kumimoji="1" lang="en-US" altLang="zh-CN" sz="1600" dirty="0"/>
              <a:t>policy</a:t>
            </a:r>
            <a:r>
              <a:rPr kumimoji="1" lang="zh-CN" altLang="en-US" sz="1600" dirty="0"/>
              <a:t>应该放在</a:t>
            </a:r>
            <a:r>
              <a:rPr kumimoji="1" lang="en-US" altLang="zh-CN" sz="1600" dirty="0"/>
              <a:t>/device/(</a:t>
            </a:r>
            <a:r>
              <a:rPr kumimoji="1" lang="en-US" altLang="zh-CN" sz="1600" dirty="0" err="1"/>
              <a:t>qcom</a:t>
            </a:r>
            <a:r>
              <a:rPr kumimoji="1" lang="zh-CN" altLang="en-US" sz="1600" dirty="0"/>
              <a:t>和</a:t>
            </a:r>
            <a:r>
              <a:rPr kumimoji="1" lang="en-US" altLang="zh-CN" sz="1600" dirty="0" err="1"/>
              <a:t>panasonic</a:t>
            </a:r>
            <a:r>
              <a:rPr kumimoji="1" lang="en-US" altLang="zh-CN" sz="1600" dirty="0"/>
              <a:t>)/</a:t>
            </a:r>
            <a:r>
              <a:rPr kumimoji="1" lang="en-US" altLang="zh-CN" sz="1600" dirty="0" err="1"/>
              <a:t>sepolicy</a:t>
            </a:r>
            <a:r>
              <a:rPr kumimoji="1" lang="zh-CN" altLang="en-US" sz="1600" dirty="0"/>
              <a:t>下面</a:t>
            </a:r>
            <a:endParaRPr kumimoji="1" lang="en-US" altLang="zh-CN" sz="1600" dirty="0"/>
          </a:p>
        </p:txBody>
      </p:sp>
      <p:pic>
        <p:nvPicPr>
          <p:cNvPr id="14338" name="Picture 2" descr="chart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1848"/>
            <a:ext cx="4304015" cy="3677445"/>
          </a:xfrm>
          <a:prstGeom prst="rect">
            <a:avLst/>
          </a:prstGeom>
          <a:noFill/>
          <a:extLst>
            <a:ext uri="{909E8E84-426E-40DD-AFC4-6F175D3DCCD1}">
              <a14:hiddenFill xmlns:a14="http://schemas.microsoft.com/office/drawing/2010/main">
                <a:solidFill>
                  <a:srgbClr val="FFFFFF"/>
                </a:solidFill>
              </a14:hiddenFill>
            </a:ext>
          </a:extLst>
        </p:spPr>
      </p:pic>
      <p:pic>
        <p:nvPicPr>
          <p:cNvPr id="1433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3665597"/>
            <a:ext cx="5553075" cy="36385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6858000" y="7282327"/>
            <a:ext cx="5553075" cy="646331"/>
          </a:xfrm>
          <a:prstGeom prst="rect">
            <a:avLst/>
          </a:prstGeom>
        </p:spPr>
        <p:style>
          <a:lnRef idx="2">
            <a:schemeClr val="accent2"/>
          </a:lnRef>
          <a:fillRef idx="1">
            <a:schemeClr val="lt1"/>
          </a:fillRef>
          <a:effectRef idx="0">
            <a:schemeClr val="accent2"/>
          </a:effectRef>
          <a:fontRef idx="minor">
            <a:schemeClr val="dk1"/>
          </a:fontRef>
        </p:style>
        <p:txBody>
          <a:bodyPr wrap="square" rtlCol="0">
            <a:spAutoFit/>
          </a:bodyPr>
          <a:lstStyle/>
          <a:p>
            <a:r>
              <a:rPr kumimoji="1" lang="zh-CN" altLang="en-US" dirty="0"/>
              <a:t>第</a:t>
            </a:r>
            <a:r>
              <a:rPr kumimoji="1" lang="en-US" altLang="zh-CN" dirty="0"/>
              <a:t>2</a:t>
            </a:r>
            <a:r>
              <a:rPr kumimoji="1" lang="zh-CN" altLang="en-US" dirty="0"/>
              <a:t>个图和第</a:t>
            </a:r>
            <a:r>
              <a:rPr kumimoji="1" lang="en-US" altLang="zh-CN" dirty="0"/>
              <a:t>1</a:t>
            </a:r>
            <a:r>
              <a:rPr kumimoji="1" lang="zh-CN" altLang="en-US" dirty="0"/>
              <a:t>个图在</a:t>
            </a:r>
            <a:r>
              <a:rPr kumimoji="1" lang="en-US" altLang="zh-CN" dirty="0"/>
              <a:t>service manager</a:t>
            </a:r>
            <a:r>
              <a:rPr kumimoji="1" lang="zh-CN" altLang="en-US" dirty="0"/>
              <a:t>的启动上有差异，到底是谁启动的</a:t>
            </a:r>
            <a:r>
              <a:rPr kumimoji="1" lang="en-US" altLang="zh-CN" dirty="0"/>
              <a:t>service </a:t>
            </a:r>
            <a:r>
              <a:rPr lang="en-US" altLang="zh-CN" dirty="0"/>
              <a:t>Manager</a:t>
            </a:r>
            <a:r>
              <a:rPr lang="zh-CN" altLang="en-US" dirty="0"/>
              <a:t>？</a:t>
            </a:r>
            <a:endParaRPr kumimoji="1" lang="en-US" altLang="zh-CN" dirty="0"/>
          </a:p>
        </p:txBody>
      </p:sp>
    </p:spTree>
    <p:extLst>
      <p:ext uri="{BB962C8B-B14F-4D97-AF65-F5344CB8AC3E}">
        <p14:creationId xmlns:p14="http://schemas.microsoft.com/office/powerpoint/2010/main" val="18371078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477328"/>
          </a:xfrm>
          <a:prstGeom prst="rect">
            <a:avLst/>
          </a:prstGeom>
          <a:noFill/>
        </p:spPr>
        <p:txBody>
          <a:bodyPr wrap="square" rtlCol="0">
            <a:spAutoFit/>
          </a:bodyPr>
          <a:lstStyle/>
          <a:p>
            <a:r>
              <a:rPr kumimoji="1" lang="en-US" altLang="ja-JP" dirty="0"/>
              <a:t>Android Knowledge: </a:t>
            </a:r>
          </a:p>
          <a:p>
            <a:pPr marL="285750" indent="-285750">
              <a:buFont typeface="Arial" panose="020B0604020202020204" pitchFamily="34" charset="0"/>
              <a:buChar char="•"/>
            </a:pPr>
            <a:r>
              <a:rPr kumimoji="1" lang="en-US" altLang="ja-JP" b="1" dirty="0">
                <a:solidFill>
                  <a:srgbClr val="FF0000"/>
                </a:solidFill>
              </a:rPr>
              <a:t>ADB</a:t>
            </a:r>
            <a:r>
              <a:rPr kumimoji="1" lang="en-US" altLang="ja-JP" dirty="0">
                <a:solidFill>
                  <a:srgbClr val="FF0000"/>
                </a:solidFill>
              </a:rPr>
              <a:t> </a:t>
            </a:r>
            <a:r>
              <a:rPr kumimoji="1" lang="en-US" altLang="ja-JP" dirty="0"/>
              <a:t>(android debug bridge) authentication process</a:t>
            </a:r>
          </a:p>
          <a:p>
            <a:pPr marL="742950" lvl="1" indent="-285750">
              <a:buFont typeface="Arial" panose="020B0604020202020204" pitchFamily="34" charset="0"/>
              <a:buChar char="•"/>
            </a:pPr>
            <a:r>
              <a:rPr lang="zh-CN" altLang="en-US" dirty="0"/>
              <a:t>也叫</a:t>
            </a:r>
            <a:r>
              <a:rPr lang="en-US" altLang="zh-CN" dirty="0"/>
              <a:t>secure </a:t>
            </a:r>
            <a:r>
              <a:rPr lang="en-US" altLang="zh-CN" dirty="0" err="1"/>
              <a:t>adb</a:t>
            </a:r>
            <a:r>
              <a:rPr lang="en-US" altLang="zh-CN" dirty="0"/>
              <a:t>, </a:t>
            </a:r>
            <a:r>
              <a:rPr lang="zh-CN" altLang="en-US" dirty="0"/>
              <a:t>是</a:t>
            </a:r>
            <a:r>
              <a:rPr lang="en-US" altLang="zh-CN" dirty="0"/>
              <a:t>android as-is</a:t>
            </a:r>
            <a:r>
              <a:rPr lang="zh-CN" altLang="en-US" dirty="0"/>
              <a:t>机能，用</a:t>
            </a:r>
            <a:r>
              <a:rPr lang="en-US" altLang="zh-CN" dirty="0"/>
              <a:t>token</a:t>
            </a:r>
            <a:r>
              <a:rPr lang="zh-CN" altLang="en-US" dirty="0"/>
              <a:t>和</a:t>
            </a:r>
            <a:r>
              <a:rPr lang="en-US" altLang="zh-CN" dirty="0"/>
              <a:t>pub/</a:t>
            </a:r>
            <a:r>
              <a:rPr lang="en-US" altLang="zh-CN" dirty="0" err="1"/>
              <a:t>priv</a:t>
            </a:r>
            <a:r>
              <a:rPr lang="en-US" altLang="zh-CN" dirty="0"/>
              <a:t> key</a:t>
            </a:r>
            <a:r>
              <a:rPr lang="zh-CN" altLang="en-US" dirty="0"/>
              <a:t>方式认证</a:t>
            </a:r>
            <a:endParaRPr lang="en-US" altLang="zh-CN" dirty="0"/>
          </a:p>
          <a:p>
            <a:pPr marL="742950" lvl="1" indent="-285750">
              <a:buFont typeface="Arial" panose="020B0604020202020204" pitchFamily="34" charset="0"/>
              <a:buChar char="•"/>
            </a:pPr>
            <a:r>
              <a:rPr lang="en-US" altLang="ja-JP" dirty="0"/>
              <a:t>Sequence diagram</a:t>
            </a:r>
            <a:r>
              <a:rPr lang="zh-CN" altLang="en-US" dirty="0"/>
              <a:t>见右</a:t>
            </a:r>
            <a:endParaRPr kumimoji="1" lang="en-US" altLang="ja-JP" dirty="0"/>
          </a:p>
        </p:txBody>
      </p:sp>
      <p:pic>
        <p:nvPicPr>
          <p:cNvPr id="3" name="図 2"/>
          <p:cNvPicPr/>
          <p:nvPr/>
        </p:nvPicPr>
        <p:blipFill>
          <a:blip r:embed="rId3">
            <a:extLst>
              <a:ext uri="{28A0092B-C50C-407E-A947-70E740481C1C}">
                <a14:useLocalDpi xmlns:a14="http://schemas.microsoft.com/office/drawing/2010/main" val="0"/>
              </a:ext>
            </a:extLst>
          </a:blip>
          <a:srcRect/>
          <a:stretch>
            <a:fillRect/>
          </a:stretch>
        </p:blipFill>
        <p:spPr bwMode="auto">
          <a:xfrm>
            <a:off x="6858001" y="0"/>
            <a:ext cx="4842510" cy="2795270"/>
          </a:xfrm>
          <a:prstGeom prst="rect">
            <a:avLst/>
          </a:prstGeom>
          <a:noFill/>
          <a:ln>
            <a:noFill/>
          </a:ln>
        </p:spPr>
      </p:pic>
      <p:sp>
        <p:nvSpPr>
          <p:cNvPr id="4"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543210830"/>
              </p:ext>
            </p:extLst>
          </p:nvPr>
        </p:nvGraphicFramePr>
        <p:xfrm>
          <a:off x="11781928" y="21906"/>
          <a:ext cx="5645150" cy="6019800"/>
        </p:xfrm>
        <a:graphic>
          <a:graphicData uri="http://schemas.openxmlformats.org/presentationml/2006/ole">
            <mc:AlternateContent xmlns:mc="http://schemas.openxmlformats.org/markup-compatibility/2006">
              <mc:Choice xmlns:v="urn:schemas-microsoft-com:vml" Requires="v">
                <p:oleObj spid="_x0000_s17575" r:id="rId4" imgW="7042636" imgH="7503300" progId="Visio.Drawing.11">
                  <p:embed/>
                </p:oleObj>
              </mc:Choice>
              <mc:Fallback>
                <p:oleObj r:id="rId4" imgW="7042636" imgH="7503300" progId="Visio.Drawing.11">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781928" y="21906"/>
                        <a:ext cx="5645150" cy="60198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6" name="テキスト ボックス 5"/>
          <p:cNvSpPr txBox="1"/>
          <p:nvPr/>
        </p:nvSpPr>
        <p:spPr>
          <a:xfrm>
            <a:off x="13150080" y="4252610"/>
            <a:ext cx="2385589" cy="369332"/>
          </a:xfrm>
          <a:prstGeom prst="rect">
            <a:avLst/>
          </a:prstGeom>
          <a:noFill/>
        </p:spPr>
        <p:style>
          <a:lnRef idx="2">
            <a:schemeClr val="accent2"/>
          </a:lnRef>
          <a:fillRef idx="1">
            <a:schemeClr val="lt1"/>
          </a:fillRef>
          <a:effectRef idx="0">
            <a:schemeClr val="accent2"/>
          </a:effectRef>
          <a:fontRef idx="minor">
            <a:schemeClr val="dk1"/>
          </a:fontRef>
        </p:style>
        <p:txBody>
          <a:bodyPr wrap="none" rtlCol="0">
            <a:spAutoFit/>
          </a:bodyPr>
          <a:lstStyle/>
          <a:p>
            <a:r>
              <a:rPr kumimoji="1" lang="zh-CN" altLang="en-US" dirty="0">
                <a:solidFill>
                  <a:srgbClr val="FF0000"/>
                </a:solidFill>
              </a:rPr>
              <a:t>当第一次用</a:t>
            </a:r>
            <a:r>
              <a:rPr kumimoji="1" lang="en-US" altLang="zh-CN" dirty="0" err="1">
                <a:solidFill>
                  <a:srgbClr val="FF0000"/>
                </a:solidFill>
              </a:rPr>
              <a:t>adb</a:t>
            </a:r>
            <a:r>
              <a:rPr kumimoji="1" lang="zh-CN" altLang="en-US" dirty="0">
                <a:solidFill>
                  <a:srgbClr val="FF0000"/>
                </a:solidFill>
              </a:rPr>
              <a:t>的时候</a:t>
            </a:r>
            <a:endParaRPr kumimoji="1" lang="ja-JP" altLang="en-US" dirty="0">
              <a:solidFill>
                <a:srgbClr val="FF0000"/>
              </a:solidFill>
            </a:endParaRPr>
          </a:p>
        </p:txBody>
      </p:sp>
    </p:spTree>
    <p:extLst>
      <p:ext uri="{BB962C8B-B14F-4D97-AF65-F5344CB8AC3E}">
        <p14:creationId xmlns:p14="http://schemas.microsoft.com/office/powerpoint/2010/main" val="14209067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 xmlns:a16="http://schemas.microsoft.com/office/drawing/2014/main" val="20000"/>
                    </a:ext>
                  </a:extLst>
                </a:gridCol>
                <a:gridCol w="3260360">
                  <a:extLst>
                    <a:ext uri="{9D8B030D-6E8A-4147-A177-3AD203B41FA5}">
                      <a16:colId xmlns="" xmlns:a16="http://schemas.microsoft.com/office/drawing/2014/main" val="20001"/>
                    </a:ext>
                  </a:extLst>
                </a:gridCol>
                <a:gridCol w="1363169">
                  <a:extLst>
                    <a:ext uri="{9D8B030D-6E8A-4147-A177-3AD203B41FA5}">
                      <a16:colId xmlns=""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 xmlns:a16="http://schemas.microsoft.com/office/drawing/2014/main" val="20000"/>
                    </a:ext>
                  </a:extLst>
                </a:gridCol>
                <a:gridCol w="2057400">
                  <a:extLst>
                    <a:ext uri="{9D8B030D-6E8A-4147-A177-3AD203B41FA5}">
                      <a16:colId xmlns="" xmlns:a16="http://schemas.microsoft.com/office/drawing/2014/main" val="20001"/>
                    </a:ext>
                  </a:extLst>
                </a:gridCol>
                <a:gridCol w="2057400">
                  <a:extLst>
                    <a:ext uri="{9D8B030D-6E8A-4147-A177-3AD203B41FA5}">
                      <a16:colId xmlns=""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 xmlns:a16="http://schemas.microsoft.com/office/drawing/2014/main" id="{6098979D-2214-48CE-93CB-ECAF922EEC59}"/>
              </a:ext>
            </a:extLst>
          </p:cNvPr>
          <p:cNvSpPr txBox="1"/>
          <p:nvPr/>
        </p:nvSpPr>
        <p:spPr>
          <a:xfrm>
            <a:off x="-99392" y="10700231"/>
            <a:ext cx="9144000" cy="4524315"/>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r>
              <a:rPr lang="zh-CN" altLang="en-US" b="1" dirty="0">
                <a:solidFill>
                  <a:srgbClr val="FF0000"/>
                </a:solidFill>
              </a:rPr>
              <a:t>关于</a:t>
            </a:r>
            <a:r>
              <a:rPr lang="en-US" altLang="zh-CN" b="1" dirty="0">
                <a:solidFill>
                  <a:srgbClr val="FF0000"/>
                </a:solidFill>
              </a:rPr>
              <a:t>p</a:t>
            </a:r>
            <a:r>
              <a:rPr lang="en-US" b="1" dirty="0">
                <a:solidFill>
                  <a:srgbClr val="FF0000"/>
                </a:solidFill>
              </a:rPr>
              <a:t>ing</a:t>
            </a:r>
          </a:p>
          <a:p>
            <a:r>
              <a:rPr lang="en-US" altLang="zh-CN" dirty="0"/>
              <a:t>Ping</a:t>
            </a:r>
            <a:r>
              <a:rPr lang="zh-CN" altLang="en-US" dirty="0"/>
              <a:t>也属于</a:t>
            </a:r>
            <a:r>
              <a:rPr lang="en-US" altLang="zh-CN" dirty="0"/>
              <a:t>ICMP (ICMP echo request/response)</a:t>
            </a:r>
            <a:r>
              <a:rPr lang="zh-CN" altLang="en-US" dirty="0"/>
              <a:t>，收到</a:t>
            </a:r>
            <a:r>
              <a:rPr lang="en-US" altLang="zh-CN" dirty="0"/>
              <a:t>ping request</a:t>
            </a:r>
            <a:r>
              <a:rPr lang="zh-CN" altLang="en-US" dirty="0"/>
              <a:t>的</a:t>
            </a:r>
            <a:r>
              <a:rPr lang="en-US" altLang="zh-CN" dirty="0"/>
              <a:t>device</a:t>
            </a:r>
            <a:r>
              <a:rPr lang="zh-CN" altLang="en-US" dirty="0"/>
              <a:t>会回复</a:t>
            </a:r>
            <a:r>
              <a:rPr lang="en-US" altLang="zh-CN" dirty="0"/>
              <a:t>ping response</a:t>
            </a:r>
            <a:endParaRPr lang="en-US" dirty="0"/>
          </a:p>
        </p:txBody>
      </p:sp>
      <p:pic>
        <p:nvPicPr>
          <p:cNvPr id="11" name="Picture 10">
            <a:extLst>
              <a:ext uri="{FF2B5EF4-FFF2-40B4-BE49-F238E27FC236}">
                <a16:creationId xmlns=""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7029400" cy="1754326"/>
          </a:xfrm>
          <a:prstGeom prst="rect">
            <a:avLst/>
          </a:prstGeom>
          <a:noFill/>
        </p:spPr>
        <p:txBody>
          <a:bodyPr wrap="squar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p>
          <a:p>
            <a:pPr marL="285750" indent="-285750">
              <a:buFont typeface="Arial" panose="020B0604020202020204" pitchFamily="34" charset="0"/>
              <a:buChar char="•"/>
            </a:pPr>
            <a:r>
              <a:rPr lang="zh-CN" altLang="en-US" dirty="0"/>
              <a:t>启动</a:t>
            </a:r>
            <a:r>
              <a:rPr lang="en-US" altLang="zh-CN" dirty="0" err="1"/>
              <a:t>initramfs</a:t>
            </a:r>
            <a:r>
              <a:rPr lang="zh-CN" altLang="en-US" dirty="0"/>
              <a:t>的时候，会有一系列</a:t>
            </a:r>
            <a:r>
              <a:rPr lang="en-US" altLang="zh-CN" dirty="0"/>
              <a:t>parameter</a:t>
            </a:r>
            <a:r>
              <a:rPr lang="zh-CN" altLang="en-US" dirty="0"/>
              <a:t>传给</a:t>
            </a:r>
            <a:r>
              <a:rPr lang="en-US" altLang="zh-CN" dirty="0" err="1"/>
              <a:t>initramfs</a:t>
            </a:r>
            <a:r>
              <a:rPr lang="zh-CN" altLang="en-US" dirty="0"/>
              <a:t>，用</a:t>
            </a:r>
            <a:r>
              <a:rPr lang="en-US" altLang="zh-CN" dirty="0"/>
              <a:t>”cat /proc/</a:t>
            </a:r>
            <a:r>
              <a:rPr lang="en-US" altLang="zh-CN" dirty="0" err="1"/>
              <a:t>cmdline</a:t>
            </a:r>
            <a:r>
              <a:rPr lang="en-US" altLang="zh-CN" dirty="0"/>
              <a:t>”</a:t>
            </a:r>
            <a:r>
              <a:rPr lang="zh-CN" altLang="en-US" dirty="0"/>
              <a:t>其中会有</a:t>
            </a:r>
            <a:r>
              <a:rPr lang="en-US" altLang="zh-CN" dirty="0"/>
              <a:t>root</a:t>
            </a:r>
            <a:r>
              <a:rPr lang="zh-CN" altLang="en-US" dirty="0"/>
              <a:t>的</a:t>
            </a:r>
            <a:r>
              <a:rPr lang="en-US" altLang="zh-CN" dirty="0"/>
              <a:t>path(</a:t>
            </a:r>
            <a:r>
              <a:rPr lang="zh-CN" altLang="en-US" dirty="0"/>
              <a:t>一般是以硬盘的</a:t>
            </a:r>
            <a:r>
              <a:rPr lang="en-US" altLang="zh-CN" dirty="0" err="1"/>
              <a:t>uuid</a:t>
            </a:r>
            <a:r>
              <a:rPr lang="zh-CN" altLang="en-US" dirty="0"/>
              <a:t>形式出现</a:t>
            </a:r>
            <a:r>
              <a:rPr lang="en-US" altLang="zh-CN" dirty="0"/>
              <a:t>)</a:t>
            </a:r>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683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21467543"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正确来说应该是</a:t>
            </a:r>
            <a:r>
              <a:rPr lang="en-US" altLang="zh-CN" dirty="0"/>
              <a:t>CA</a:t>
            </a:r>
            <a:r>
              <a:rPr lang="zh-CN" altLang="en-US" dirty="0"/>
              <a:t>的证明书，</a:t>
            </a:r>
            <a:r>
              <a:rPr lang="en-US" altLang="zh-CN" dirty="0"/>
              <a:t>CA</a:t>
            </a:r>
            <a:r>
              <a:rPr lang="zh-CN" altLang="en-US" dirty="0"/>
              <a:t>的证明书中最重要的东西是</a:t>
            </a:r>
            <a:r>
              <a:rPr lang="en-US" altLang="zh-CN" dirty="0"/>
              <a:t>CA</a:t>
            </a:r>
            <a:r>
              <a:rPr lang="zh-CN" altLang="en-US" dirty="0"/>
              <a:t>的</a:t>
            </a:r>
            <a:r>
              <a:rPr lang="en-US" altLang="zh-CN" dirty="0"/>
              <a:t>public 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pic>
        <p:nvPicPr>
          <p:cNvPr id="17410"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2308240" y="2117452"/>
            <a:ext cx="5060950" cy="7061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7411"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479672" y="2220094"/>
            <a:ext cx="4895850"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2113300" y="1534840"/>
            <a:ext cx="7365286" cy="369332"/>
          </a:xfrm>
          <a:prstGeom prst="rect">
            <a:avLst/>
          </a:prstGeom>
          <a:noFill/>
        </p:spPr>
        <p:txBody>
          <a:bodyPr wrap="none" rtlCol="0">
            <a:spAutoFit/>
          </a:bodyPr>
          <a:lstStyle/>
          <a:p>
            <a:r>
              <a:rPr lang="zh-CN" altLang="en-US" dirty="0"/>
              <a:t>下图是从</a:t>
            </a:r>
            <a:r>
              <a:rPr lang="en-US" altLang="zh-CN" dirty="0"/>
              <a:t>Qualcomm document</a:t>
            </a:r>
            <a:r>
              <a:rPr lang="zh-CN" altLang="en-US" dirty="0"/>
              <a:t>上截下来的，更具体的流程</a:t>
            </a:r>
            <a:r>
              <a:rPr lang="en-US" altLang="zh-CN" dirty="0"/>
              <a:t>;</a:t>
            </a:r>
            <a:r>
              <a:rPr lang="zh-CN" altLang="en-US"/>
              <a:t>有写不太好懂</a:t>
            </a:r>
            <a:endParaRPr kumimoji="1" lang="ja-JP" altLang="en-US" dirty="0"/>
          </a:p>
        </p:txBody>
      </p:sp>
    </p:spTree>
    <p:extLst>
      <p:ext uri="{BB962C8B-B14F-4D97-AF65-F5344CB8AC3E}">
        <p14:creationId xmlns:p14="http://schemas.microsoft.com/office/powerpoint/2010/main" val="21214086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TextBox 1">
            <a:extLst>
              <a:ext uri="{FF2B5EF4-FFF2-40B4-BE49-F238E27FC236}">
                <a16:creationId xmlns="" xmlns:a16="http://schemas.microsoft.com/office/drawing/2014/main" id="{CD4DA20D-93E0-4850-8C23-750ED65648CF}"/>
              </a:ext>
            </a:extLst>
          </p:cNvPr>
          <p:cNvSpPr txBox="1"/>
          <p:nvPr/>
        </p:nvSpPr>
        <p:spPr>
          <a:xfrm>
            <a:off x="4820072" y="7020272"/>
            <a:ext cx="2353344" cy="954107"/>
          </a:xfrm>
          <a:prstGeom prst="rect">
            <a:avLst/>
          </a:prstGeom>
          <a:noFill/>
        </p:spPr>
        <p:txBody>
          <a:bodyPr wrap="square" rtlCol="0">
            <a:spAutoFit/>
          </a:bodyPr>
          <a:lstStyle/>
          <a:p>
            <a:r>
              <a:rPr lang="en-US" sz="1400" b="1" dirty="0">
                <a:solidFill>
                  <a:srgbClr val="FF0000"/>
                </a:solidFill>
              </a:rPr>
              <a:t>Duct cycle</a:t>
            </a:r>
            <a:r>
              <a:rPr lang="zh-CN" altLang="en-US" sz="1400" dirty="0"/>
              <a:t>总是以百分之</a:t>
            </a:r>
            <a:r>
              <a:rPr lang="en-US" altLang="zh-CN" sz="1400" dirty="0"/>
              <a:t>%</a:t>
            </a:r>
            <a:r>
              <a:rPr lang="zh-CN" altLang="en-US" sz="1400" dirty="0"/>
              <a:t>来表示，例如</a:t>
            </a:r>
            <a:r>
              <a:rPr lang="en-US" altLang="zh-CN" sz="1400" dirty="0"/>
              <a:t>10%</a:t>
            </a:r>
            <a:r>
              <a:rPr lang="zh-CN" altLang="en-US" sz="1400" dirty="0"/>
              <a:t>表示在一个</a:t>
            </a:r>
            <a:r>
              <a:rPr lang="en-US" altLang="zh-CN" sz="1400" dirty="0"/>
              <a:t>cycle</a:t>
            </a:r>
            <a:r>
              <a:rPr lang="zh-CN" altLang="en-US" sz="1400" dirty="0"/>
              <a:t>中</a:t>
            </a:r>
            <a:r>
              <a:rPr lang="en-US" altLang="zh-CN" sz="1400" dirty="0"/>
              <a:t>high(1)</a:t>
            </a:r>
            <a:r>
              <a:rPr lang="zh-CN" altLang="en-US" sz="1400" dirty="0"/>
              <a:t>占</a:t>
            </a:r>
            <a:r>
              <a:rPr lang="en-US" altLang="zh-CN" sz="1400" dirty="0"/>
              <a:t>10%</a:t>
            </a:r>
            <a:r>
              <a:rPr lang="zh-CN" altLang="en-US" sz="1400" dirty="0"/>
              <a:t>，剩下的是</a:t>
            </a:r>
            <a:r>
              <a:rPr lang="en-US" altLang="zh-CN" sz="1400" dirty="0"/>
              <a:t>low(0)</a:t>
            </a:r>
            <a:endParaRPr lang="en-US" sz="1400" dirty="0"/>
          </a:p>
        </p:txBody>
      </p:sp>
    </p:spTree>
    <p:extLst>
      <p:ext uri="{BB962C8B-B14F-4D97-AF65-F5344CB8AC3E}">
        <p14:creationId xmlns:p14="http://schemas.microsoft.com/office/powerpoint/2010/main" val="28231396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979662" cy="369332"/>
          </a:xfrm>
          <a:prstGeom prst="rect">
            <a:avLst/>
          </a:prstGeom>
        </p:spPr>
        <p:txBody>
          <a:bodyPr wrap="none">
            <a:spAutoFit/>
          </a:bodyPr>
          <a:lstStyle/>
          <a:p>
            <a:r>
              <a:rPr lang="en-US" altLang="ja-JP" b="1" dirty="0">
                <a:solidFill>
                  <a:srgbClr val="FF0000"/>
                </a:solidFill>
              </a:rPr>
              <a:t>FOTA</a:t>
            </a:r>
            <a:r>
              <a:rPr lang="en-US" altLang="ja-JP" dirty="0"/>
              <a:t> (Firmware O</a:t>
            </a:r>
            <a:r>
              <a:rPr lang="en-US" altLang="zh-CN" dirty="0"/>
              <a:t>ver</a:t>
            </a:r>
            <a:r>
              <a:rPr lang="en-US" altLang="ja-JP" dirty="0"/>
              <a:t>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 xmlns:a16="http://schemas.microsoft.com/office/drawing/2014/main"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881936" y="-108520"/>
            <a:ext cx="6916216" cy="4524315"/>
          </a:xfrm>
          <a:prstGeom prst="rect">
            <a:avLst/>
          </a:prstGeom>
          <a:noFill/>
        </p:spPr>
        <p:txBody>
          <a:bodyPr wrap="square" rtlCol="0">
            <a:spAutoFit/>
          </a:bodyPr>
          <a:lstStyle/>
          <a:p>
            <a:r>
              <a:rPr lang="en-US" altLang="ja-JP" b="1" dirty="0">
                <a:solidFill>
                  <a:srgbClr val="FF0000"/>
                </a:solidFill>
              </a:rPr>
              <a:t>ARM’s business model </a:t>
            </a:r>
            <a:r>
              <a:rPr lang="en-US" altLang="ja-JP" dirty="0"/>
              <a:t>is different to Intel’s (</a:t>
            </a:r>
            <a:r>
              <a:rPr lang="en-US" altLang="zh-CN" dirty="0"/>
              <a:t>Intel</a:t>
            </a:r>
            <a:r>
              <a:rPr lang="zh-CN" altLang="en-US" dirty="0"/>
              <a:t>生产然后卖芯片，</a:t>
            </a:r>
            <a:r>
              <a:rPr lang="en-US" altLang="zh-CN" dirty="0"/>
              <a:t>ARM</a:t>
            </a:r>
            <a:r>
              <a:rPr lang="zh-CN" altLang="en-US" dirty="0"/>
              <a:t>卖设计</a:t>
            </a:r>
            <a:r>
              <a:rPr lang="en-US" altLang="ja-JP" dirty="0"/>
              <a:t>) in that ARM licenses (sells) it CPU designs (i.e. Intellectual Property  or IP) to its customers who then in turn build their own chips.</a:t>
            </a:r>
          </a:p>
          <a:p>
            <a:r>
              <a:rPr lang="en-US" altLang="ja-JP" dirty="0"/>
              <a:t>ARM licenses</a:t>
            </a:r>
            <a:r>
              <a:rPr lang="zh-CN" altLang="en-US" dirty="0"/>
              <a:t>有两种，</a:t>
            </a:r>
            <a:r>
              <a:rPr lang="en-US" altLang="zh-CN" b="1" dirty="0"/>
              <a:t>core licenses</a:t>
            </a:r>
            <a:r>
              <a:rPr lang="zh-CN" altLang="en-US" dirty="0"/>
              <a:t>允许持有者将</a:t>
            </a:r>
            <a:r>
              <a:rPr lang="en-US" altLang="zh-CN" dirty="0"/>
              <a:t>ARM core design(</a:t>
            </a:r>
            <a:r>
              <a:rPr lang="zh-CN" altLang="en-US" dirty="0"/>
              <a:t>指</a:t>
            </a:r>
            <a:r>
              <a:rPr lang="en-US" altLang="zh-CN" dirty="0"/>
              <a:t>ARM cortex series</a:t>
            </a:r>
            <a:r>
              <a:rPr lang="zh-CN" altLang="en-US" dirty="0"/>
              <a:t>的设计</a:t>
            </a:r>
            <a:r>
              <a:rPr lang="en-US" altLang="zh-CN" dirty="0"/>
              <a:t>)</a:t>
            </a:r>
            <a:r>
              <a:rPr lang="zh-CN" altLang="en-US" dirty="0"/>
              <a:t>放到自己的</a:t>
            </a:r>
            <a:r>
              <a:rPr lang="en-US" altLang="zh-CN" dirty="0" err="1"/>
              <a:t>SoC</a:t>
            </a:r>
            <a:r>
              <a:rPr lang="zh-CN" altLang="en-US" dirty="0"/>
              <a:t>里面，但不允许持有者修改</a:t>
            </a:r>
            <a:r>
              <a:rPr lang="en-US" altLang="zh-CN" dirty="0"/>
              <a:t>core design</a:t>
            </a:r>
            <a:r>
              <a:rPr lang="zh-CN" altLang="en-US" dirty="0"/>
              <a:t>；</a:t>
            </a:r>
            <a:r>
              <a:rPr lang="en-US" altLang="zh-CN" b="1" dirty="0"/>
              <a:t>Architectural licenses</a:t>
            </a:r>
            <a:r>
              <a:rPr lang="zh-CN" altLang="en-US" dirty="0"/>
              <a:t>允许持有者设计自己的</a:t>
            </a:r>
            <a:r>
              <a:rPr lang="en-US" altLang="zh-CN" dirty="0"/>
              <a:t>core</a:t>
            </a:r>
            <a:endParaRPr lang="en-US" altLang="ja-JP" dirty="0"/>
          </a:p>
          <a:p>
            <a:pPr marL="285750" indent="-285750">
              <a:buFont typeface="Arial" panose="020B0604020202020204" pitchFamily="34" charset="0"/>
              <a:buChar char="•"/>
            </a:pPr>
            <a:r>
              <a:rPr lang="zh-CN" altLang="en-US" dirty="0"/>
              <a:t>以</a:t>
            </a:r>
            <a:r>
              <a:rPr lang="en-US" altLang="zh-CN" dirty="0"/>
              <a:t>Qualcomm</a:t>
            </a:r>
            <a:r>
              <a:rPr lang="zh-CN" altLang="en-US" dirty="0"/>
              <a:t>的</a:t>
            </a:r>
            <a:r>
              <a:rPr lang="en-US" altLang="zh-CN" dirty="0"/>
              <a:t>Snapdragon</a:t>
            </a:r>
            <a:r>
              <a:rPr lang="zh-CN" altLang="en-US" dirty="0"/>
              <a:t>为例</a:t>
            </a:r>
            <a:endParaRPr lang="en-US" altLang="zh-CN" dirty="0"/>
          </a:p>
          <a:p>
            <a:pPr marL="742950" lvl="1" indent="-285750">
              <a:buFont typeface="Arial" panose="020B0604020202020204" pitchFamily="34" charset="0"/>
              <a:buChar char="•"/>
            </a:pPr>
            <a:r>
              <a:rPr kumimoji="1" lang="en-US" altLang="zh-CN" dirty="0"/>
              <a:t>Snapdragon 820 MSM8996</a:t>
            </a:r>
            <a:r>
              <a:rPr lang="zh-CN" altLang="en-US" dirty="0"/>
              <a:t>是</a:t>
            </a:r>
            <a:r>
              <a:rPr lang="en-US" altLang="zh-CN" dirty="0"/>
              <a:t>chip</a:t>
            </a:r>
            <a:r>
              <a:rPr lang="zh-CN" altLang="en-US" dirty="0"/>
              <a:t>的全名，这个</a:t>
            </a:r>
            <a:r>
              <a:rPr lang="en-US" altLang="zh-CN" dirty="0"/>
              <a:t>chip</a:t>
            </a:r>
            <a:r>
              <a:rPr lang="zh-CN" altLang="en-US" dirty="0"/>
              <a:t>里面包含</a:t>
            </a:r>
            <a:r>
              <a:rPr lang="en-US" altLang="zh-CN" dirty="0"/>
              <a:t>CPU</a:t>
            </a:r>
            <a:r>
              <a:rPr lang="zh-CN" altLang="en-US" dirty="0"/>
              <a:t>，</a:t>
            </a:r>
            <a:r>
              <a:rPr lang="en-US" altLang="zh-CN" dirty="0"/>
              <a:t>GPU</a:t>
            </a:r>
            <a:r>
              <a:rPr lang="zh-CN" altLang="en-US" dirty="0"/>
              <a:t>，</a:t>
            </a:r>
            <a:r>
              <a:rPr lang="en-US" altLang="zh-CN" dirty="0"/>
              <a:t>LTE</a:t>
            </a:r>
            <a:r>
              <a:rPr lang="zh-CN" altLang="en-US" dirty="0"/>
              <a:t>通信</a:t>
            </a:r>
            <a:r>
              <a:rPr lang="en-US" altLang="zh-CN" dirty="0"/>
              <a:t>module</a:t>
            </a:r>
            <a:r>
              <a:rPr lang="zh-CN" altLang="en-US" dirty="0"/>
              <a:t>等，所以这个</a:t>
            </a:r>
            <a:r>
              <a:rPr lang="en-US" altLang="zh-CN" dirty="0"/>
              <a:t>chip</a:t>
            </a:r>
            <a:r>
              <a:rPr lang="zh-CN" altLang="en-US" b="1" dirty="0"/>
              <a:t>不应该被叫做</a:t>
            </a:r>
            <a:r>
              <a:rPr lang="en-US" altLang="zh-CN" b="1" dirty="0"/>
              <a:t>CPU</a:t>
            </a:r>
            <a:r>
              <a:rPr lang="zh-CN" altLang="en-US" dirty="0"/>
              <a:t>，而应该被叫</a:t>
            </a:r>
            <a:r>
              <a:rPr lang="en-US" altLang="zh-CN" dirty="0"/>
              <a:t>Platform</a:t>
            </a:r>
            <a:r>
              <a:rPr lang="zh-CN" altLang="en-US" dirty="0"/>
              <a:t>或者</a:t>
            </a:r>
            <a:r>
              <a:rPr lang="en-US" altLang="zh-CN" dirty="0" err="1"/>
              <a:t>SoC</a:t>
            </a:r>
            <a:endParaRPr lang="en-US" altLang="zh-CN" dirty="0"/>
          </a:p>
          <a:p>
            <a:pPr marL="742950" lvl="1" indent="-285750">
              <a:buFont typeface="Arial" panose="020B0604020202020204" pitchFamily="34" charset="0"/>
              <a:buChar char="•"/>
            </a:pPr>
            <a:r>
              <a:rPr lang="zh-CN" altLang="en-US" dirty="0"/>
              <a:t>看</a:t>
            </a:r>
            <a:r>
              <a:rPr lang="en-US" altLang="zh-CN" dirty="0"/>
              <a:t>Qualcomm</a:t>
            </a:r>
            <a:r>
              <a:rPr lang="zh-CN" altLang="en-US" dirty="0"/>
              <a:t>官网，</a:t>
            </a:r>
            <a:r>
              <a:rPr lang="en-US" altLang="zh-CN" dirty="0"/>
              <a:t> Snapdragon 820 MSM8996</a:t>
            </a:r>
            <a:r>
              <a:rPr lang="zh-CN" altLang="en-US" dirty="0"/>
              <a:t>的</a:t>
            </a:r>
            <a:r>
              <a:rPr lang="en-US" altLang="zh-CN" dirty="0"/>
              <a:t>CPU</a:t>
            </a:r>
            <a:r>
              <a:rPr lang="zh-CN" altLang="en-US" dirty="0"/>
              <a:t>叫做</a:t>
            </a:r>
            <a:r>
              <a:rPr lang="en-US" altLang="zh-CN" dirty="0"/>
              <a:t>Qualcomm </a:t>
            </a:r>
            <a:r>
              <a:rPr lang="en-US" altLang="zh-CN" dirty="0" err="1"/>
              <a:t>Kryo</a:t>
            </a:r>
            <a:r>
              <a:rPr lang="zh-CN" altLang="en-US" dirty="0"/>
              <a:t>，用</a:t>
            </a:r>
            <a:r>
              <a:rPr lang="en-US" altLang="zh-CN" dirty="0"/>
              <a:t>ARM 64 instruction set</a:t>
            </a:r>
            <a:r>
              <a:rPr lang="zh-CN" altLang="en-US" dirty="0"/>
              <a:t>；换句话说就是</a:t>
            </a:r>
            <a:r>
              <a:rPr lang="en-US" altLang="zh-CN" dirty="0"/>
              <a:t>Qualcomm</a:t>
            </a:r>
            <a:r>
              <a:rPr lang="zh-CN" altLang="en-US" dirty="0"/>
              <a:t>买了</a:t>
            </a:r>
            <a:r>
              <a:rPr lang="en-US" altLang="zh-CN" dirty="0"/>
              <a:t>ARM</a:t>
            </a:r>
            <a:r>
              <a:rPr lang="zh-CN" altLang="en-US" dirty="0"/>
              <a:t>的</a:t>
            </a:r>
            <a:r>
              <a:rPr lang="en-US" altLang="zh-CN" dirty="0"/>
              <a:t>architectural licenses</a:t>
            </a:r>
            <a:r>
              <a:rPr lang="zh-CN" altLang="en-US" dirty="0"/>
              <a:t>，然后自己做了自己的</a:t>
            </a:r>
            <a:r>
              <a:rPr lang="en-US" altLang="zh-CN" dirty="0"/>
              <a:t>CPU</a:t>
            </a:r>
          </a:p>
          <a:p>
            <a:pPr marL="742950" lvl="1" indent="-285750">
              <a:buFont typeface="Arial" panose="020B0604020202020204" pitchFamily="34" charset="0"/>
              <a:buChar char="•"/>
            </a:pPr>
            <a:r>
              <a:rPr lang="zh-CN" altLang="en-US" dirty="0"/>
              <a:t>另一例子</a:t>
            </a:r>
            <a:r>
              <a:rPr lang="en-US" altLang="zh-CN" dirty="0"/>
              <a:t>Qualcomm</a:t>
            </a:r>
            <a:r>
              <a:rPr lang="zh-CN" altLang="en-US" dirty="0"/>
              <a:t>的</a:t>
            </a:r>
            <a:r>
              <a:rPr lang="en-US" altLang="zh-CN" dirty="0"/>
              <a:t>Snapdragon 810</a:t>
            </a:r>
            <a:r>
              <a:rPr lang="zh-CN" altLang="en-US" dirty="0"/>
              <a:t>的</a:t>
            </a:r>
            <a:r>
              <a:rPr lang="en-US" altLang="zh-CN" dirty="0"/>
              <a:t>CPU</a:t>
            </a:r>
            <a:r>
              <a:rPr lang="zh-CN" altLang="en-US" dirty="0"/>
              <a:t>是</a:t>
            </a:r>
            <a:r>
              <a:rPr lang="en-US" altLang="zh-CN" dirty="0"/>
              <a:t>cortex</a:t>
            </a:r>
            <a:r>
              <a:rPr lang="zh-CN" altLang="en-US" dirty="0"/>
              <a:t>，说明</a:t>
            </a:r>
            <a:r>
              <a:rPr lang="en-US" altLang="zh-CN" dirty="0"/>
              <a:t>Qualcomm</a:t>
            </a:r>
            <a:r>
              <a:rPr lang="zh-CN" altLang="en-US" dirty="0"/>
              <a:t>用了</a:t>
            </a:r>
            <a:r>
              <a:rPr lang="en-US" altLang="zh-CN" dirty="0"/>
              <a:t>ARM core licenses</a:t>
            </a:r>
            <a:r>
              <a:rPr lang="zh-CN" altLang="en-US" dirty="0"/>
              <a:t>在</a:t>
            </a:r>
            <a:r>
              <a:rPr lang="en-US" altLang="zh-CN" dirty="0"/>
              <a:t>810 </a:t>
            </a:r>
            <a:r>
              <a:rPr lang="zh-CN" altLang="en-US" dirty="0"/>
              <a:t>上</a:t>
            </a:r>
            <a:endParaRPr lang="en-US" altLang="zh-CN" dirty="0"/>
          </a:p>
        </p:txBody>
      </p:sp>
    </p:spTree>
    <p:extLst>
      <p:ext uri="{BB962C8B-B14F-4D97-AF65-F5344CB8AC3E}">
        <p14:creationId xmlns:p14="http://schemas.microsoft.com/office/powerpoint/2010/main" val="2311719593"/>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
        <p:nvSpPr>
          <p:cNvPr id="5" name="正方形/長方形 4"/>
          <p:cNvSpPr/>
          <p:nvPr/>
        </p:nvSpPr>
        <p:spPr>
          <a:xfrm>
            <a:off x="-4491880" y="-36512"/>
            <a:ext cx="4293096" cy="1477328"/>
          </a:xfrm>
          <a:prstGeom prst="rect">
            <a:avLst/>
          </a:prstGeom>
        </p:spPr>
        <p:txBody>
          <a:bodyPr wrap="square">
            <a:spAutoFit/>
          </a:bodyPr>
          <a:lstStyle/>
          <a:p>
            <a:r>
              <a:rPr lang="en-US" altLang="ja-JP" dirty="0"/>
              <a:t>Parallel ATA (</a:t>
            </a:r>
            <a:r>
              <a:rPr lang="en-US" altLang="ja-JP" b="1" dirty="0">
                <a:solidFill>
                  <a:srgbClr val="FF0000"/>
                </a:solidFill>
              </a:rPr>
              <a:t>PATA</a:t>
            </a:r>
            <a:r>
              <a:rPr lang="en-US" altLang="ja-JP" dirty="0"/>
              <a:t>), originally AT Attachment, is an interface standard for the connection of storage devices such as hard disk drives, floppy disk drives, and optical disc drives in computers.</a:t>
            </a:r>
            <a:endParaRPr lang="ja-JP" altLang="en-US" dirty="0"/>
          </a:p>
        </p:txBody>
      </p:sp>
      <p:pic>
        <p:nvPicPr>
          <p:cNvPr id="17410" name="Picture 2" descr="C:\Users\4039222\Desktop\FB_IMG_1525677011322.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84984" y="6551507"/>
            <a:ext cx="5314950" cy="46291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6804248"/>
            <a:ext cx="3410074" cy="1169551"/>
          </a:xfrm>
          <a:prstGeom prst="rect">
            <a:avLst/>
          </a:prstGeom>
          <a:noFill/>
        </p:spPr>
        <p:txBody>
          <a:bodyPr wrap="square" rtlCol="0">
            <a:spAutoFit/>
          </a:bodyPr>
          <a:lstStyle/>
          <a:p>
            <a:r>
              <a:rPr kumimoji="1" lang="en-US" altLang="ja-JP" sz="1400" b="1" dirty="0">
                <a:solidFill>
                  <a:srgbClr val="FF0000"/>
                </a:solidFill>
              </a:rPr>
              <a:t>Motherboard</a:t>
            </a:r>
            <a:r>
              <a:rPr kumimoji="1" lang="zh-CN" altLang="en-US" sz="1400" dirty="0"/>
              <a:t>构造</a:t>
            </a:r>
            <a:r>
              <a:rPr kumimoji="1" lang="en-US" altLang="zh-CN" sz="1400" dirty="0"/>
              <a:t>: </a:t>
            </a:r>
          </a:p>
          <a:p>
            <a:pPr marL="285750" indent="-285750">
              <a:buFont typeface="Arial" panose="020B0604020202020204" pitchFamily="34" charset="0"/>
              <a:buChar char="•"/>
            </a:pPr>
            <a:r>
              <a:rPr lang="en-US" altLang="zh-CN" sz="1400" dirty="0"/>
              <a:t>motherboard</a:t>
            </a:r>
            <a:r>
              <a:rPr lang="zh-CN" altLang="en-US" sz="1400" dirty="0"/>
              <a:t>的大小的规格时 </a:t>
            </a:r>
            <a:r>
              <a:rPr lang="en-US" altLang="zh-CN" sz="1400" dirty="0"/>
              <a:t>ATX</a:t>
            </a:r>
            <a:r>
              <a:rPr lang="zh-CN" altLang="en-US" sz="1400" dirty="0"/>
              <a:t>，我的游戏</a:t>
            </a:r>
            <a:r>
              <a:rPr lang="en-US" altLang="zh-CN" sz="1400" dirty="0"/>
              <a:t>desktop</a:t>
            </a:r>
            <a:r>
              <a:rPr lang="zh-CN" altLang="en-US" sz="1400" dirty="0"/>
              <a:t>的</a:t>
            </a:r>
            <a:r>
              <a:rPr lang="en-US" altLang="zh-CN" sz="1400" dirty="0"/>
              <a:t>motherboard</a:t>
            </a:r>
            <a:r>
              <a:rPr lang="zh-CN" altLang="en-US" sz="1400" dirty="0"/>
              <a:t>就是</a:t>
            </a:r>
            <a:r>
              <a:rPr lang="en-US" altLang="zh-CN" sz="1400" dirty="0"/>
              <a:t>ATX</a:t>
            </a:r>
          </a:p>
          <a:p>
            <a:pPr marL="285750" indent="-285750">
              <a:buFont typeface="Arial" panose="020B0604020202020204" pitchFamily="34" charset="0"/>
              <a:buChar char="•"/>
            </a:pPr>
            <a:r>
              <a:rPr lang="zh-CN" altLang="en-US" sz="1400" dirty="0"/>
              <a:t>关于</a:t>
            </a:r>
            <a:r>
              <a:rPr lang="en-US" altLang="zh-CN" sz="1400" dirty="0" err="1"/>
              <a:t>northbridge</a:t>
            </a:r>
            <a:r>
              <a:rPr lang="zh-CN" altLang="en-US" sz="1400" dirty="0"/>
              <a:t>和</a:t>
            </a:r>
            <a:r>
              <a:rPr lang="en-US" altLang="zh-CN" sz="1400" dirty="0" err="1"/>
              <a:t>southbridge</a:t>
            </a:r>
            <a:r>
              <a:rPr lang="zh-CN" altLang="en-US" sz="1400" dirty="0"/>
              <a:t>的概念，见下图</a:t>
            </a:r>
            <a:endParaRPr kumimoji="1" lang="ja-JP" altLang="en-US" sz="1400" dirty="0"/>
          </a:p>
        </p:txBody>
      </p:sp>
      <p:pic>
        <p:nvPicPr>
          <p:cNvPr id="17412" name="Picture 4" descr="https://upload.wikimedia.org/wikipedia/commons/thumb/b/bd/Motherboard_diagram.svg/300px-Motherboard_diagram.svg.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0943" y="8100392"/>
            <a:ext cx="2857500" cy="4400551"/>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3356992" y="11052720"/>
            <a:ext cx="5112568" cy="1169551"/>
          </a:xfrm>
          <a:prstGeom prst="rect">
            <a:avLst/>
          </a:prstGeom>
        </p:spPr>
        <p:txBody>
          <a:bodyPr wrap="square">
            <a:spAutoFit/>
          </a:bodyPr>
          <a:lstStyle/>
          <a:p>
            <a:pPr marL="285750" indent="-285750">
              <a:buFont typeface="Arial" panose="020B0604020202020204" pitchFamily="34" charset="0"/>
              <a:buChar char="•"/>
            </a:pPr>
            <a:r>
              <a:rPr lang="en-US" altLang="ja-JP" sz="1400" b="1" dirty="0">
                <a:solidFill>
                  <a:srgbClr val="FF0000"/>
                </a:solidFill>
              </a:rPr>
              <a:t>AGP</a:t>
            </a:r>
            <a:r>
              <a:rPr lang="en-US" altLang="ja-JP" sz="1400" dirty="0"/>
              <a:t>: Accelerated Graphics Port, </a:t>
            </a:r>
            <a:r>
              <a:rPr lang="zh-CN" altLang="en-US" sz="1400" dirty="0"/>
              <a:t>插</a:t>
            </a:r>
            <a:r>
              <a:rPr lang="en-US" altLang="zh-CN" sz="1400" dirty="0"/>
              <a:t>graphic cards</a:t>
            </a:r>
            <a:endParaRPr lang="en-US" altLang="ja-JP" sz="1400" dirty="0"/>
          </a:p>
          <a:p>
            <a:pPr marL="285750" indent="-285750">
              <a:buFont typeface="Arial" panose="020B0604020202020204" pitchFamily="34" charset="0"/>
              <a:buChar char="•"/>
            </a:pPr>
            <a:r>
              <a:rPr lang="en-US" altLang="ja-JP" sz="1400" b="1" dirty="0">
                <a:solidFill>
                  <a:srgbClr val="FF0000"/>
                </a:solidFill>
              </a:rPr>
              <a:t>PCI</a:t>
            </a:r>
            <a:r>
              <a:rPr lang="en-US" altLang="ja-JP" sz="1400" dirty="0"/>
              <a:t>: peripheral component interface, </a:t>
            </a:r>
            <a:r>
              <a:rPr lang="zh-CN" altLang="en-US" sz="1400" dirty="0"/>
              <a:t>用来插</a:t>
            </a:r>
            <a:r>
              <a:rPr lang="en-US" altLang="zh-CN" sz="1400" dirty="0"/>
              <a:t>extension card</a:t>
            </a:r>
            <a:r>
              <a:rPr lang="zh-CN" altLang="en-US" sz="1400" dirty="0"/>
              <a:t>的</a:t>
            </a:r>
            <a:r>
              <a:rPr lang="en-US" altLang="zh-CN" sz="1400" dirty="0"/>
              <a:t>slot, </a:t>
            </a:r>
            <a:r>
              <a:rPr lang="zh-CN" altLang="en-US" sz="1400" dirty="0"/>
              <a:t>可以用来插各种</a:t>
            </a:r>
            <a:r>
              <a:rPr lang="en-US" altLang="zh-CN" sz="1400" dirty="0"/>
              <a:t>,</a:t>
            </a:r>
            <a:r>
              <a:rPr lang="zh-CN" altLang="en-US" sz="1400" dirty="0"/>
              <a:t>比如</a:t>
            </a:r>
            <a:r>
              <a:rPr lang="en-US" altLang="zh-CN" sz="1400" dirty="0"/>
              <a:t>sound card</a:t>
            </a:r>
            <a:r>
              <a:rPr lang="zh-CN" altLang="en-US" sz="1400" dirty="0"/>
              <a:t>，</a:t>
            </a:r>
            <a:r>
              <a:rPr lang="en-US" altLang="zh-CN" sz="1400" dirty="0"/>
              <a:t>SSDs</a:t>
            </a:r>
            <a:r>
              <a:rPr lang="zh-CN" altLang="en-US" sz="1400" dirty="0"/>
              <a:t>，</a:t>
            </a:r>
            <a:r>
              <a:rPr lang="en-US" altLang="zh-CN" sz="1400" dirty="0"/>
              <a:t>graphic cards</a:t>
            </a:r>
          </a:p>
          <a:p>
            <a:r>
              <a:rPr lang="zh-CN" altLang="en-US" sz="1400" dirty="0"/>
              <a:t>对于显卡来说，最好插</a:t>
            </a:r>
            <a:r>
              <a:rPr lang="en-US" altLang="zh-CN" sz="1400" dirty="0"/>
              <a:t>AGP slot</a:t>
            </a:r>
            <a:r>
              <a:rPr lang="zh-CN" altLang="en-US" sz="1400" dirty="0"/>
              <a:t>，原因是如果显卡插</a:t>
            </a:r>
            <a:r>
              <a:rPr lang="en-US" altLang="zh-CN" sz="1400" dirty="0"/>
              <a:t>AGP</a:t>
            </a:r>
            <a:r>
              <a:rPr lang="zh-CN" altLang="en-US" sz="1400" dirty="0"/>
              <a:t>中，则显卡也可以访问</a:t>
            </a:r>
            <a:r>
              <a:rPr lang="en-US" altLang="zh-CN" sz="1400" dirty="0"/>
              <a:t>system memory</a:t>
            </a:r>
            <a:r>
              <a:rPr lang="zh-CN" altLang="en-US" sz="1400" dirty="0"/>
              <a:t>，插</a:t>
            </a:r>
            <a:r>
              <a:rPr lang="en-US" altLang="zh-CN" sz="1400" dirty="0"/>
              <a:t>PCI</a:t>
            </a:r>
            <a:r>
              <a:rPr lang="zh-CN" altLang="en-US" sz="1400" dirty="0"/>
              <a:t>的话则不行</a:t>
            </a:r>
            <a:endParaRPr lang="ja-JP" altLang="en-US" sz="1400" dirty="0"/>
          </a:p>
        </p:txBody>
      </p:sp>
      <p:sp>
        <p:nvSpPr>
          <p:cNvPr id="7" name="テキスト ボックス 6"/>
          <p:cNvSpPr txBox="1"/>
          <p:nvPr/>
        </p:nvSpPr>
        <p:spPr>
          <a:xfrm>
            <a:off x="-4707904" y="4858152"/>
            <a:ext cx="4509120" cy="923330"/>
          </a:xfrm>
          <a:prstGeom prst="rect">
            <a:avLst/>
          </a:prstGeom>
          <a:noFill/>
        </p:spPr>
        <p:txBody>
          <a:bodyPr wrap="square" rtlCol="0">
            <a:spAutoFit/>
          </a:bodyPr>
          <a:lstStyle/>
          <a:p>
            <a:r>
              <a:rPr kumimoji="1" lang="en-US" altLang="ja-JP" b="1" dirty="0">
                <a:solidFill>
                  <a:srgbClr val="FF0000"/>
                </a:solidFill>
              </a:rPr>
              <a:t>SSD</a:t>
            </a:r>
            <a:r>
              <a:rPr kumimoji="1" lang="zh-CN" altLang="en-US" dirty="0"/>
              <a:t>有两种，一种是</a:t>
            </a:r>
            <a:r>
              <a:rPr kumimoji="1" lang="en-US" altLang="zh-CN" dirty="0"/>
              <a:t>PCI Express based</a:t>
            </a:r>
            <a:r>
              <a:rPr kumimoji="1" lang="zh-CN" altLang="en-US" dirty="0"/>
              <a:t>的，还有一种是</a:t>
            </a:r>
            <a:r>
              <a:rPr kumimoji="1" lang="en-US" altLang="zh-CN" dirty="0"/>
              <a:t>SATA based</a:t>
            </a:r>
            <a:r>
              <a:rPr kumimoji="1" lang="zh-CN" altLang="en-US" dirty="0"/>
              <a:t>，一般来说</a:t>
            </a:r>
            <a:r>
              <a:rPr kumimoji="1" lang="en-US" altLang="zh-CN" dirty="0" err="1"/>
              <a:t>PCIe</a:t>
            </a:r>
            <a:r>
              <a:rPr kumimoji="1" lang="en-US" altLang="zh-CN" dirty="0"/>
              <a:t> based</a:t>
            </a:r>
            <a:r>
              <a:rPr kumimoji="1" lang="zh-CN" altLang="en-US" dirty="0"/>
              <a:t>在性能方面全面碾压</a:t>
            </a:r>
            <a:r>
              <a:rPr kumimoji="1" lang="en-US" altLang="zh-CN" dirty="0"/>
              <a:t>SATA based</a:t>
            </a:r>
            <a:endParaRPr kumimoji="1" lang="ja-JP" altLang="en-US" dirty="0"/>
          </a:p>
        </p:txBody>
      </p:sp>
    </p:spTree>
    <p:extLst>
      <p:ext uri="{BB962C8B-B14F-4D97-AF65-F5344CB8AC3E}">
        <p14:creationId xmlns:p14="http://schemas.microsoft.com/office/powerpoint/2010/main" val="372513338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 xmlns:a16="http://schemas.microsoft.com/office/drawing/2014/main" val="20000"/>
                    </a:ext>
                  </a:extLst>
                </a:gridCol>
                <a:gridCol w="7854005">
                  <a:extLst>
                    <a:ext uri="{9D8B030D-6E8A-4147-A177-3AD203B41FA5}">
                      <a16:colId xmlns=""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 xmlns:a16="http://schemas.microsoft.com/office/drawing/2014/main" val="20000"/>
                    </a:ext>
                  </a:extLst>
                </a:gridCol>
                <a:gridCol w="3963574">
                  <a:extLst>
                    <a:ext uri="{9D8B030D-6E8A-4147-A177-3AD203B41FA5}">
                      <a16:colId xmlns="" xmlns:a16="http://schemas.microsoft.com/office/drawing/2014/main" val="20001"/>
                    </a:ext>
                  </a:extLst>
                </a:gridCol>
                <a:gridCol w="4459021">
                  <a:extLst>
                    <a:ext uri="{9D8B030D-6E8A-4147-A177-3AD203B41FA5}">
                      <a16:colId xmlns=""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740307"/>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p>
          <a:p>
            <a:pPr marL="285750" indent="-285750">
              <a:buFont typeface="Arial" panose="020B0604020202020204" pitchFamily="34" charset="0"/>
              <a:buChar char="•"/>
            </a:pPr>
            <a:r>
              <a:rPr lang="en-US" altLang="ja-JP" b="1" dirty="0"/>
              <a:t>HAVC</a:t>
            </a:r>
            <a:r>
              <a:rPr lang="en-US" altLang="ja-JP" dirty="0"/>
              <a:t> Heating, ventilation, and air conditioning</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
        <p:nvSpPr>
          <p:cNvPr id="5" name="テキスト ボックス 4"/>
          <p:cNvSpPr txBox="1"/>
          <p:nvPr/>
        </p:nvSpPr>
        <p:spPr>
          <a:xfrm>
            <a:off x="6876256" y="1547664"/>
            <a:ext cx="4252896" cy="1477328"/>
          </a:xfrm>
          <a:prstGeom prst="rect">
            <a:avLst/>
          </a:prstGeom>
          <a:noFill/>
        </p:spPr>
        <p:txBody>
          <a:bodyPr wrap="none" rtlCol="0">
            <a:spAutoFit/>
          </a:bodyPr>
          <a:lstStyle/>
          <a:p>
            <a:r>
              <a:rPr kumimoji="1" lang="en-US" altLang="zh-CN" dirty="0"/>
              <a:t>General Motors</a:t>
            </a:r>
            <a:r>
              <a:rPr kumimoji="1" lang="zh-CN" altLang="en-US" dirty="0"/>
              <a:t>的</a:t>
            </a:r>
            <a:r>
              <a:rPr kumimoji="1" lang="en-US" altLang="zh-CN" dirty="0"/>
              <a:t>ECU</a:t>
            </a:r>
            <a:r>
              <a:rPr kumimoji="1" lang="zh-CN" altLang="en-US" dirty="0"/>
              <a:t>简称</a:t>
            </a:r>
            <a:endParaRPr kumimoji="1" lang="en-US" altLang="zh-CN" dirty="0"/>
          </a:p>
          <a:p>
            <a:pPr marL="285750" indent="-285750">
              <a:buFont typeface="Arial" panose="020B0604020202020204" pitchFamily="34" charset="0"/>
              <a:buChar char="•"/>
            </a:pPr>
            <a:r>
              <a:rPr kumimoji="1" lang="en-US" altLang="ja-JP" b="1" dirty="0"/>
              <a:t>MCTM</a:t>
            </a:r>
            <a:r>
              <a:rPr lang="en-US" altLang="ja-JP" dirty="0"/>
              <a:t>: multi-carrier telematics module</a:t>
            </a:r>
          </a:p>
          <a:p>
            <a:pPr marL="285750" indent="-285750">
              <a:buFont typeface="Arial" panose="020B0604020202020204" pitchFamily="34" charset="0"/>
              <a:buChar char="•"/>
            </a:pPr>
            <a:r>
              <a:rPr kumimoji="1" lang="en-US" altLang="ja-JP" b="1" dirty="0"/>
              <a:t>ADSC</a:t>
            </a:r>
            <a:r>
              <a:rPr kumimoji="1" lang="en-US" altLang="ja-JP" dirty="0"/>
              <a:t>: </a:t>
            </a:r>
            <a:r>
              <a:rPr lang="en-US" altLang="ja-JP" dirty="0"/>
              <a:t>automatic downhill speed control</a:t>
            </a:r>
          </a:p>
          <a:p>
            <a:pPr marL="285750" indent="-285750">
              <a:buFont typeface="Arial" panose="020B0604020202020204" pitchFamily="34" charset="0"/>
              <a:buChar char="•"/>
            </a:pPr>
            <a:r>
              <a:rPr kumimoji="1" lang="en-US" altLang="zh-CN" b="1" dirty="0"/>
              <a:t>BCM</a:t>
            </a:r>
            <a:r>
              <a:rPr kumimoji="1" lang="en-US" altLang="zh-CN" dirty="0"/>
              <a:t>: Body control module</a:t>
            </a:r>
          </a:p>
          <a:p>
            <a:pPr marL="285750" indent="-285750">
              <a:buFont typeface="Arial" panose="020B0604020202020204" pitchFamily="34" charset="0"/>
              <a:buChar char="•"/>
            </a:pPr>
            <a:r>
              <a:rPr lang="en-US" altLang="ja-JP" b="1" dirty="0"/>
              <a:t>ECC</a:t>
            </a:r>
            <a:r>
              <a:rPr lang="en-US" altLang="ja-JP" dirty="0"/>
              <a:t>: electronic climate control</a:t>
            </a:r>
            <a:endParaRPr kumimoji="1" lang="ja-JP" altLang="en-US" dirty="0"/>
          </a:p>
        </p:txBody>
      </p:sp>
    </p:spTree>
    <p:extLst>
      <p:ext uri="{BB962C8B-B14F-4D97-AF65-F5344CB8AC3E}">
        <p14:creationId xmlns:p14="http://schemas.microsoft.com/office/powerpoint/2010/main" val="155541136"/>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 xmlns:a16="http://schemas.microsoft.com/office/drawing/2014/main"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 xmlns:a16="http://schemas.microsoft.com/office/drawing/2014/main" val="20000"/>
                    </a:ext>
                  </a:extLst>
                </a:gridCol>
                <a:gridCol w="6108960">
                  <a:extLst>
                    <a:ext uri="{9D8B030D-6E8A-4147-A177-3AD203B41FA5}">
                      <a16:colId xmlns=""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 xmlns:a16="http://schemas.microsoft.com/office/drawing/2014/main" val="20000"/>
                    </a:ext>
                  </a:extLst>
                </a:gridCol>
                <a:gridCol w="1143000">
                  <a:extLst>
                    <a:ext uri="{9D8B030D-6E8A-4147-A177-3AD203B41FA5}">
                      <a16:colId xmlns="" xmlns:a16="http://schemas.microsoft.com/office/drawing/2014/main" val="20001"/>
                    </a:ext>
                  </a:extLst>
                </a:gridCol>
                <a:gridCol w="3295650">
                  <a:extLst>
                    <a:ext uri="{9D8B030D-6E8A-4147-A177-3AD203B41FA5}">
                      <a16:colId xmlns=""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 xmlns:a16="http://schemas.microsoft.com/office/drawing/2014/main" val="20000"/>
                    </a:ext>
                  </a:extLst>
                </a:gridCol>
                <a:gridCol w="865002">
                  <a:extLst>
                    <a:ext uri="{9D8B030D-6E8A-4147-A177-3AD203B41FA5}">
                      <a16:colId xmlns=""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 xmlns:a16="http://schemas.microsoft.com/office/drawing/2014/main"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 xmlns:a16="http://schemas.microsoft.com/office/drawing/2014/main"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 xmlns:a16="http://schemas.microsoft.com/office/drawing/2014/main"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 xmlns:a16="http://schemas.microsoft.com/office/drawing/2014/main"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 xmlns:a16="http://schemas.microsoft.com/office/drawing/2014/main" val="20000"/>
                    </a:ext>
                  </a:extLst>
                </a:gridCol>
                <a:gridCol w="1817902">
                  <a:extLst>
                    <a:ext uri="{9D8B030D-6E8A-4147-A177-3AD203B41FA5}">
                      <a16:colId xmlns="" xmlns:a16="http://schemas.microsoft.com/office/drawing/2014/main" val="20001"/>
                    </a:ext>
                  </a:extLst>
                </a:gridCol>
                <a:gridCol w="3884813">
                  <a:extLst>
                    <a:ext uri="{9D8B030D-6E8A-4147-A177-3AD203B41FA5}">
                      <a16:colId xmlns=""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417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512101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OSI 7 layer</a:t>
            </a:r>
            <a:r>
              <a:rPr kumimoji="1" lang="en-US" altLang="ja-JP" dirty="0">
                <a:solidFill>
                  <a:srgbClr val="FF0000"/>
                </a:solidFill>
              </a:rPr>
              <a:t> </a:t>
            </a:r>
            <a:r>
              <a:rPr kumimoji="1" lang="en-US" altLang="ja-JP" dirty="0"/>
              <a:t>(also called </a:t>
            </a:r>
            <a:r>
              <a:rPr kumimoji="1" lang="en-US" altLang="ja-JP" b="1" dirty="0">
                <a:solidFill>
                  <a:srgbClr val="FF0000"/>
                </a:solidFill>
              </a:rPr>
              <a:t>network stack</a:t>
            </a:r>
            <a:r>
              <a:rPr kumimoji="1" lang="en-US" altLang="ja-JP" dirty="0"/>
              <a:t>)&amp;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 xmlns:a16="http://schemas.microsoft.com/office/drawing/2014/main"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pic>
        <p:nvPicPr>
          <p:cNvPr id="14338" name="Picture 2" descr="https://upload.wikimedia.org/wikipedia/commons/thumb/3/33/ARP_Spoofing.svg/466px-ARP_Spoofing.svg.png">
            <a:extLst>
              <a:ext uri="{FF2B5EF4-FFF2-40B4-BE49-F238E27FC236}">
                <a16:creationId xmlns="" xmlns:a16="http://schemas.microsoft.com/office/drawing/2014/main" id="{F3D8795C-DB87-4656-88C6-C29B53DBEDC1}"/>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533456" y="10020443"/>
            <a:ext cx="4438650" cy="3390900"/>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 xmlns:a16="http://schemas.microsoft.com/office/drawing/2014/main" id="{4B793437-EE73-4465-AD19-C26490CD3A06}"/>
              </a:ext>
            </a:extLst>
          </p:cNvPr>
          <p:cNvSpPr txBox="1"/>
          <p:nvPr/>
        </p:nvSpPr>
        <p:spPr>
          <a:xfrm>
            <a:off x="692696" y="10272788"/>
            <a:ext cx="6840760" cy="2677656"/>
          </a:xfrm>
          <a:prstGeom prst="rect">
            <a:avLst/>
          </a:prstGeom>
          <a:noFill/>
        </p:spPr>
        <p:txBody>
          <a:bodyPr wrap="square" rtlCol="0">
            <a:spAutoFit/>
          </a:bodyPr>
          <a:lstStyle/>
          <a:p>
            <a:r>
              <a:rPr lang="en-US" sz="1400" b="1" dirty="0">
                <a:solidFill>
                  <a:srgbClr val="FF0000"/>
                </a:solidFill>
              </a:rPr>
              <a:t>ARP</a:t>
            </a:r>
            <a:r>
              <a:rPr lang="en-US" sz="1400" dirty="0"/>
              <a:t> poisoning concept (use Linux to attack):</a:t>
            </a:r>
          </a:p>
          <a:p>
            <a:pPr marL="285750" indent="-285750">
              <a:buFont typeface="Arial" panose="020B0604020202020204" pitchFamily="34" charset="0"/>
              <a:buChar char="•"/>
            </a:pPr>
            <a:r>
              <a:rPr lang="zh-CN" altLang="en-US" sz="1400" dirty="0"/>
              <a:t>攻击概略图见右</a:t>
            </a:r>
            <a:endParaRPr lang="en-US" sz="1400" dirty="0"/>
          </a:p>
          <a:p>
            <a:endParaRPr lang="en-US" altLang="zh-CN" sz="1400" dirty="0"/>
          </a:p>
          <a:p>
            <a:pPr marL="342900" indent="-342900">
              <a:buAutoNum type="arabicPeriod"/>
            </a:pPr>
            <a:r>
              <a:rPr lang="zh-CN" altLang="en-US" sz="1400" dirty="0"/>
              <a:t>攻击者用以下命令，</a:t>
            </a:r>
            <a:r>
              <a:rPr lang="en-US" altLang="zh-CN" sz="1400" dirty="0"/>
              <a:t>”</a:t>
            </a:r>
            <a:r>
              <a:rPr lang="en-US" altLang="zh-CN" sz="1400" dirty="0" err="1"/>
              <a:t>arpspoof</a:t>
            </a:r>
            <a:r>
              <a:rPr lang="en-US" altLang="zh-CN" sz="1400" dirty="0"/>
              <a:t> –</a:t>
            </a:r>
            <a:r>
              <a:rPr lang="en-US" altLang="zh-CN" sz="1400" dirty="0" err="1"/>
              <a:t>i</a:t>
            </a:r>
            <a:r>
              <a:rPr lang="en-US" altLang="zh-CN" sz="1400" dirty="0"/>
              <a:t> wlp3s0 –t [LAN user’s IP] –r [LAN Gateway’s IP]”</a:t>
            </a:r>
          </a:p>
          <a:p>
            <a:pPr marL="800100" lvl="1" indent="-342900">
              <a:buFont typeface="Arial" panose="020B0604020202020204" pitchFamily="34" charset="0"/>
              <a:buChar char="•"/>
            </a:pPr>
            <a:r>
              <a:rPr lang="zh-CN" altLang="en-US" sz="1400" dirty="0"/>
              <a:t>攻击者骗</a:t>
            </a:r>
            <a:r>
              <a:rPr lang="en-US" altLang="zh-CN" sz="1400" dirty="0"/>
              <a:t>LAN User</a:t>
            </a:r>
            <a:r>
              <a:rPr lang="zh-CN" altLang="en-US" sz="1400" dirty="0"/>
              <a:t>去相信，攻击者的</a:t>
            </a:r>
            <a:r>
              <a:rPr lang="en-US" altLang="zh-CN" sz="1400" dirty="0"/>
              <a:t>MAC</a:t>
            </a:r>
            <a:r>
              <a:rPr lang="zh-CN" altLang="en-US" sz="1400" dirty="0"/>
              <a:t>和</a:t>
            </a:r>
            <a:r>
              <a:rPr lang="en-US" altLang="zh-CN" sz="1400" dirty="0"/>
              <a:t>LAN Gateway</a:t>
            </a:r>
            <a:r>
              <a:rPr lang="zh-CN" altLang="en-US" sz="1400" dirty="0"/>
              <a:t>的</a:t>
            </a:r>
            <a:r>
              <a:rPr lang="en-US" altLang="zh-CN" sz="1400" dirty="0"/>
              <a:t>IP</a:t>
            </a:r>
            <a:r>
              <a:rPr lang="zh-CN" altLang="en-US" sz="1400" dirty="0"/>
              <a:t>是关联的，如果</a:t>
            </a:r>
            <a:r>
              <a:rPr lang="en-US" altLang="zh-CN" sz="1400" dirty="0"/>
              <a:t>LAN User</a:t>
            </a:r>
            <a:r>
              <a:rPr lang="zh-CN" altLang="en-US" sz="1400" dirty="0"/>
              <a:t>相信，则</a:t>
            </a:r>
            <a:r>
              <a:rPr lang="en-US" altLang="zh-CN" sz="1400" dirty="0"/>
              <a:t>LAN User</a:t>
            </a:r>
            <a:r>
              <a:rPr lang="zh-CN" altLang="en-US" sz="1400" dirty="0"/>
              <a:t>所有的</a:t>
            </a:r>
            <a:r>
              <a:rPr lang="en-US" altLang="zh-CN" sz="1400" dirty="0"/>
              <a:t>traffic</a:t>
            </a:r>
            <a:r>
              <a:rPr lang="zh-CN" altLang="en-US" sz="1400" dirty="0"/>
              <a:t>都会先传给攻击者</a:t>
            </a:r>
            <a:endParaRPr lang="en-US" altLang="zh-CN" sz="1400" dirty="0"/>
          </a:p>
          <a:p>
            <a:pPr marL="800100" lvl="1" indent="-342900">
              <a:buFont typeface="Arial" panose="020B0604020202020204" pitchFamily="34" charset="0"/>
              <a:buChar char="•"/>
            </a:pPr>
            <a:r>
              <a:rPr lang="en-US" altLang="zh-CN" sz="1400" dirty="0"/>
              <a:t>Tips: </a:t>
            </a:r>
            <a:r>
              <a:rPr lang="zh-CN" altLang="en-US" sz="1400" dirty="0"/>
              <a:t>攻击者必须设置自己的</a:t>
            </a:r>
            <a:r>
              <a:rPr lang="en-US" altLang="zh-CN" sz="1400" dirty="0"/>
              <a:t>PC</a:t>
            </a:r>
            <a:r>
              <a:rPr lang="zh-CN" altLang="en-US" sz="1400" dirty="0"/>
              <a:t>支持</a:t>
            </a:r>
            <a:r>
              <a:rPr lang="en-US" altLang="zh-CN" sz="1400" dirty="0"/>
              <a:t>IP Forwarding</a:t>
            </a:r>
            <a:r>
              <a:rPr lang="zh-CN" altLang="en-US" sz="1400" dirty="0"/>
              <a:t>，否则</a:t>
            </a:r>
            <a:r>
              <a:rPr lang="en-US" altLang="zh-CN" sz="1400" dirty="0"/>
              <a:t>victim</a:t>
            </a:r>
            <a:r>
              <a:rPr lang="zh-CN" altLang="en-US" sz="1400" dirty="0"/>
              <a:t>会没有</a:t>
            </a:r>
            <a:r>
              <a:rPr lang="en-US" altLang="zh-CN" sz="1400" dirty="0"/>
              <a:t>connectivity; </a:t>
            </a:r>
            <a:r>
              <a:rPr lang="en-US" altLang="zh-CN" sz="1400" dirty="0" err="1"/>
              <a:t>victime</a:t>
            </a:r>
            <a:r>
              <a:rPr lang="zh-CN" altLang="en-US" sz="1400" dirty="0"/>
              <a:t>如果想</a:t>
            </a:r>
            <a:r>
              <a:rPr lang="zh-CN" altLang="en-US" sz="1400" b="1" dirty="0"/>
              <a:t>检测攻击</a:t>
            </a:r>
            <a:r>
              <a:rPr lang="zh-CN" altLang="en-US" sz="1400" dirty="0"/>
              <a:t>，只需要用</a:t>
            </a:r>
            <a:r>
              <a:rPr lang="en-US" altLang="zh-CN" sz="1400" dirty="0"/>
              <a:t>traceroute</a:t>
            </a:r>
            <a:r>
              <a:rPr lang="zh-CN" altLang="en-US" sz="1400" dirty="0"/>
              <a:t>然后看的一个</a:t>
            </a:r>
            <a:r>
              <a:rPr lang="en-US" altLang="zh-CN" sz="1400" dirty="0"/>
              <a:t>hop</a:t>
            </a:r>
            <a:r>
              <a:rPr lang="zh-CN" altLang="en-US" sz="1400" dirty="0"/>
              <a:t>是谁</a:t>
            </a:r>
            <a:endParaRPr lang="en-US" altLang="zh-CN" sz="1400" dirty="0"/>
          </a:p>
          <a:p>
            <a:pPr marL="342900" indent="-342900">
              <a:buFont typeface="+mj-lt"/>
              <a:buAutoNum type="arabicPeriod"/>
            </a:pPr>
            <a:r>
              <a:rPr lang="zh-CN" altLang="en-US" sz="1400" dirty="0"/>
              <a:t>之后在攻击者</a:t>
            </a:r>
            <a:r>
              <a:rPr lang="en-US" altLang="zh-CN" sz="1400" dirty="0"/>
              <a:t>PC</a:t>
            </a:r>
            <a:r>
              <a:rPr lang="zh-CN" altLang="en-US" sz="1400" dirty="0"/>
              <a:t>上，攻击者就可以进行</a:t>
            </a:r>
            <a:r>
              <a:rPr lang="en-US" altLang="zh-CN" sz="1400" dirty="0" err="1"/>
              <a:t>SSLStrip</a:t>
            </a:r>
            <a:r>
              <a:rPr lang="zh-CN" altLang="en-US" sz="1400" dirty="0"/>
              <a:t>来破解加密并获取</a:t>
            </a:r>
            <a:r>
              <a:rPr lang="en-US" altLang="zh-CN" sz="1400" dirty="0"/>
              <a:t>victim</a:t>
            </a:r>
            <a:r>
              <a:rPr lang="zh-CN" altLang="en-US" sz="1400" dirty="0"/>
              <a:t>的私人信息了</a:t>
            </a:r>
            <a:r>
              <a:rPr lang="en-US" altLang="zh-CN" sz="1400" dirty="0"/>
              <a:t>(</a:t>
            </a:r>
            <a:r>
              <a:rPr lang="zh-CN" altLang="en-US" sz="1400" dirty="0"/>
              <a:t>这个需要再详细调查一下</a:t>
            </a:r>
            <a:r>
              <a:rPr lang="en-US" altLang="zh-CN" sz="1400" dirty="0"/>
              <a:t>)</a:t>
            </a:r>
          </a:p>
          <a:p>
            <a:r>
              <a:rPr lang="zh-CN" altLang="en-US" sz="1400" dirty="0"/>
              <a:t>详细参考我的</a:t>
            </a:r>
            <a:r>
              <a:rPr lang="en-US" altLang="zh-CN" sz="1400" dirty="0"/>
              <a:t>GitHub/</a:t>
            </a:r>
            <a:r>
              <a:rPr lang="en-US" altLang="zh-CN" sz="1400" dirty="0" err="1"/>
              <a:t>BeAHacker</a:t>
            </a:r>
            <a:r>
              <a:rPr lang="en-US" altLang="zh-CN" sz="1400" dirty="0"/>
              <a:t>/</a:t>
            </a:r>
            <a:r>
              <a:rPr lang="en-US" altLang="zh-CN" sz="1400" dirty="0" err="1"/>
              <a:t>SSLStrip</a:t>
            </a:r>
            <a:endParaRPr lang="en-US" sz="1400" dirty="0"/>
          </a:p>
        </p:txBody>
      </p:sp>
      <p:sp>
        <p:nvSpPr>
          <p:cNvPr id="8" name="テキスト ボックス 7"/>
          <p:cNvSpPr txBox="1"/>
          <p:nvPr/>
        </p:nvSpPr>
        <p:spPr>
          <a:xfrm>
            <a:off x="-4546448" y="-888252"/>
            <a:ext cx="5414431" cy="646331"/>
          </a:xfrm>
          <a:prstGeom prst="rect">
            <a:avLst/>
          </a:prstGeom>
          <a:noFill/>
        </p:spPr>
        <p:txBody>
          <a:bodyPr wrap="none" rtlCol="0">
            <a:spAutoFit/>
          </a:bodyPr>
          <a:lstStyle/>
          <a:p>
            <a:r>
              <a:rPr kumimoji="1" lang="en-US" altLang="ja-JP" dirty="0"/>
              <a:t>Window</a:t>
            </a:r>
            <a:r>
              <a:rPr kumimoji="1" lang="zh-CN" altLang="en-US" dirty="0"/>
              <a:t>和</a:t>
            </a:r>
            <a:r>
              <a:rPr kumimoji="1" lang="en-US" altLang="zh-CN" dirty="0" err="1"/>
              <a:t>linux</a:t>
            </a:r>
            <a:r>
              <a:rPr kumimoji="1" lang="zh-CN" altLang="en-US" dirty="0"/>
              <a:t>上，都有</a:t>
            </a:r>
            <a:r>
              <a:rPr kumimoji="1" lang="en-US" altLang="zh-CN" dirty="0" err="1"/>
              <a:t>arp</a:t>
            </a:r>
            <a:r>
              <a:rPr kumimoji="1" lang="en-US" altLang="zh-CN" dirty="0"/>
              <a:t> command</a:t>
            </a:r>
            <a:r>
              <a:rPr kumimoji="1" lang="zh-CN" altLang="en-US" dirty="0"/>
              <a:t>来显示</a:t>
            </a:r>
            <a:r>
              <a:rPr kumimoji="1" lang="en-US" altLang="zh-CN" dirty="0" err="1"/>
              <a:t>arp</a:t>
            </a:r>
            <a:r>
              <a:rPr kumimoji="1" lang="en-US" altLang="zh-CN" dirty="0"/>
              <a:t> table</a:t>
            </a:r>
          </a:p>
          <a:p>
            <a:pPr marL="285750" indent="-285750">
              <a:buFont typeface="Arial" panose="020B0604020202020204" pitchFamily="34" charset="0"/>
              <a:buChar char="•"/>
            </a:pPr>
            <a:r>
              <a:rPr kumimoji="1" lang="en-US" altLang="ja-JP" dirty="0"/>
              <a:t>On </a:t>
            </a:r>
            <a:r>
              <a:rPr kumimoji="1" lang="en-US" altLang="ja-JP" dirty="0" err="1"/>
              <a:t>linux</a:t>
            </a:r>
            <a:r>
              <a:rPr kumimoji="1" lang="en-US" altLang="ja-JP" dirty="0"/>
              <a:t>, </a:t>
            </a:r>
            <a:r>
              <a:rPr kumimoji="1" lang="en-US" altLang="ja-JP" b="1" dirty="0" err="1"/>
              <a:t>arp</a:t>
            </a:r>
            <a:r>
              <a:rPr kumimoji="1" lang="en-US" altLang="ja-JP" b="1" dirty="0"/>
              <a:t> -an</a:t>
            </a:r>
            <a:endParaRPr kumimoji="1" lang="ja-JP" altLang="en-US" b="1" dirty="0"/>
          </a:p>
        </p:txBody>
      </p:sp>
      <p:sp>
        <p:nvSpPr>
          <p:cNvPr id="17" name="正方形/長方形 16"/>
          <p:cNvSpPr/>
          <p:nvPr/>
        </p:nvSpPr>
        <p:spPr>
          <a:xfrm>
            <a:off x="-1071500" y="-3888869"/>
            <a:ext cx="10369152" cy="2862322"/>
          </a:xfrm>
          <a:prstGeom prst="rect">
            <a:avLst/>
          </a:prstGeom>
        </p:spPr>
        <p:txBody>
          <a:bodyPr wrap="square">
            <a:spAutoFit/>
          </a:bodyPr>
          <a:lstStyle/>
          <a:p>
            <a:r>
              <a:rPr lang="en-US" altLang="zh-CN" b="1" dirty="0">
                <a:solidFill>
                  <a:srgbClr val="FF0000"/>
                </a:solidFill>
              </a:rPr>
              <a:t>ARP broadcasting</a:t>
            </a:r>
            <a:r>
              <a:rPr lang="zh-CN" altLang="en-US" dirty="0"/>
              <a:t>详细，参考以下</a:t>
            </a:r>
            <a:r>
              <a:rPr lang="en-US" altLang="zh-CN" dirty="0"/>
              <a:t>URL (</a:t>
            </a:r>
            <a:r>
              <a:rPr lang="zh-CN" altLang="en-US" dirty="0"/>
              <a:t>再强调一下，</a:t>
            </a:r>
            <a:r>
              <a:rPr lang="en-US" altLang="zh-CN" dirty="0"/>
              <a:t>ARP</a:t>
            </a:r>
            <a:r>
              <a:rPr lang="zh-CN" altLang="en-US" dirty="0"/>
              <a:t>只在</a:t>
            </a:r>
            <a:r>
              <a:rPr lang="en-US" altLang="zh-CN" dirty="0"/>
              <a:t>Local Area Network</a:t>
            </a:r>
            <a:r>
              <a:rPr lang="zh-CN" altLang="en-US" dirty="0"/>
              <a:t>中动作</a:t>
            </a:r>
            <a:r>
              <a:rPr lang="en-US" altLang="zh-CN" dirty="0"/>
              <a:t>)</a:t>
            </a:r>
            <a:endParaRPr lang="en-US" altLang="ja-JP" dirty="0"/>
          </a:p>
          <a:p>
            <a:pPr marL="285750" indent="-285750">
              <a:buFont typeface="Arial" panose="020B0604020202020204" pitchFamily="34" charset="0"/>
              <a:buChar char="•"/>
            </a:pPr>
            <a:r>
              <a:rPr lang="en-US" altLang="ja-JP" dirty="0">
                <a:hlinkClick r:id="rId6"/>
              </a:rPr>
              <a:t>https://networkengineering.stackexchange.com/questions/36605/when-exactly-is-arp-protocol-is-used</a:t>
            </a:r>
            <a:endParaRPr lang="en-US" altLang="ja-JP" dirty="0"/>
          </a:p>
          <a:p>
            <a:pPr marL="285750" indent="-285750">
              <a:buFont typeface="Arial" panose="020B0604020202020204" pitchFamily="34" charset="0"/>
              <a:buChar char="•"/>
            </a:pPr>
            <a:r>
              <a:rPr lang="en-US" altLang="zh-CN" dirty="0"/>
              <a:t>ARP</a:t>
            </a:r>
            <a:r>
              <a:rPr lang="zh-CN" altLang="en-US" dirty="0"/>
              <a:t>是当我想用</a:t>
            </a:r>
            <a:r>
              <a:rPr lang="en-US" altLang="zh-CN" dirty="0"/>
              <a:t>IP</a:t>
            </a:r>
            <a:r>
              <a:rPr lang="zh-CN" altLang="en-US" dirty="0"/>
              <a:t>送信给另一个</a:t>
            </a:r>
            <a:r>
              <a:rPr lang="en-US" altLang="zh-CN" dirty="0"/>
              <a:t>device</a:t>
            </a:r>
            <a:r>
              <a:rPr lang="zh-CN" altLang="en-US" dirty="0"/>
              <a:t>的时候，我先查我的</a:t>
            </a:r>
            <a:r>
              <a:rPr lang="en-US" altLang="zh-CN" dirty="0"/>
              <a:t>ARP Cache</a:t>
            </a:r>
            <a:r>
              <a:rPr lang="zh-CN" altLang="en-US" dirty="0"/>
              <a:t>看知不知道那个</a:t>
            </a:r>
            <a:r>
              <a:rPr lang="en-US" altLang="zh-CN" dirty="0"/>
              <a:t>device</a:t>
            </a:r>
            <a:r>
              <a:rPr lang="zh-CN" altLang="en-US" dirty="0"/>
              <a:t>的</a:t>
            </a:r>
            <a:r>
              <a:rPr lang="en-US" altLang="zh-CN" dirty="0"/>
              <a:t>MAC</a:t>
            </a:r>
          </a:p>
          <a:p>
            <a:pPr marL="285750" indent="-285750">
              <a:buFont typeface="Arial" panose="020B0604020202020204" pitchFamily="34" charset="0"/>
              <a:buChar char="•"/>
            </a:pPr>
            <a:r>
              <a:rPr lang="zh-CN" altLang="en-US" dirty="0"/>
              <a:t>如果</a:t>
            </a:r>
            <a:r>
              <a:rPr lang="en-US" altLang="zh-CN" dirty="0"/>
              <a:t>cache</a:t>
            </a:r>
            <a:r>
              <a:rPr lang="zh-CN" altLang="en-US" dirty="0"/>
              <a:t>里没有，那我</a:t>
            </a:r>
            <a:r>
              <a:rPr lang="en-US" altLang="zh-CN" dirty="0"/>
              <a:t>craft</a:t>
            </a:r>
            <a:r>
              <a:rPr lang="zh-CN" altLang="en-US" dirty="0"/>
              <a:t>一个</a:t>
            </a:r>
            <a:r>
              <a:rPr lang="en-US" altLang="zh-CN" dirty="0"/>
              <a:t>ARP request packet</a:t>
            </a:r>
            <a:r>
              <a:rPr lang="zh-CN" altLang="en-US" dirty="0"/>
              <a:t>，里面有我的</a:t>
            </a:r>
            <a:r>
              <a:rPr lang="en-US" altLang="zh-CN" dirty="0"/>
              <a:t>MAC</a:t>
            </a:r>
            <a:r>
              <a:rPr lang="zh-CN" altLang="en-US" dirty="0"/>
              <a:t>和</a:t>
            </a:r>
            <a:r>
              <a:rPr lang="en-US" altLang="zh-CN" dirty="0"/>
              <a:t>IP(as source)</a:t>
            </a:r>
            <a:r>
              <a:rPr lang="zh-CN" altLang="en-US" dirty="0"/>
              <a:t>，以及那个</a:t>
            </a:r>
            <a:r>
              <a:rPr lang="en-US" altLang="zh-CN" dirty="0"/>
              <a:t>device</a:t>
            </a:r>
            <a:r>
              <a:rPr lang="zh-CN" altLang="en-US" dirty="0"/>
              <a:t>的</a:t>
            </a:r>
            <a:r>
              <a:rPr lang="en-US" altLang="zh-CN" dirty="0"/>
              <a:t>IP(as destination, with MAC field blank)</a:t>
            </a:r>
            <a:r>
              <a:rPr lang="zh-CN" altLang="en-US" dirty="0"/>
              <a:t>，然后</a:t>
            </a:r>
            <a:r>
              <a:rPr lang="en-US" altLang="zh-CN" dirty="0"/>
              <a:t>broadcast </a:t>
            </a:r>
            <a:r>
              <a:rPr lang="zh-CN" altLang="en-US" dirty="0"/>
              <a:t>这个</a:t>
            </a:r>
            <a:r>
              <a:rPr lang="en-US" altLang="zh-CN" dirty="0"/>
              <a:t>packet</a:t>
            </a:r>
          </a:p>
          <a:p>
            <a:pPr marL="285750" indent="-285750">
              <a:buFont typeface="Arial" panose="020B0604020202020204" pitchFamily="34" charset="0"/>
              <a:buChar char="•"/>
            </a:pPr>
            <a:r>
              <a:rPr lang="zh-CN" altLang="en-US" dirty="0"/>
              <a:t>所有和我</a:t>
            </a:r>
            <a:r>
              <a:rPr lang="zh-CN" altLang="en-US" b="1" u="sng" dirty="0"/>
              <a:t>在同一</a:t>
            </a:r>
            <a:r>
              <a:rPr lang="en-US" altLang="zh-CN" b="1" u="sng" dirty="0"/>
              <a:t>LAN</a:t>
            </a:r>
            <a:r>
              <a:rPr lang="zh-CN" altLang="en-US" b="1" u="sng" dirty="0"/>
              <a:t>上</a:t>
            </a:r>
            <a:r>
              <a:rPr lang="zh-CN" altLang="en-US" dirty="0"/>
              <a:t>的</a:t>
            </a:r>
            <a:r>
              <a:rPr lang="en-US" altLang="zh-CN" dirty="0"/>
              <a:t>device</a:t>
            </a:r>
            <a:r>
              <a:rPr lang="zh-CN" altLang="en-US" dirty="0"/>
              <a:t>都会收到这个</a:t>
            </a:r>
            <a:r>
              <a:rPr lang="en-US" altLang="zh-CN" dirty="0"/>
              <a:t>packet</a:t>
            </a:r>
            <a:r>
              <a:rPr lang="zh-CN" altLang="en-US" dirty="0"/>
              <a:t>，那些</a:t>
            </a:r>
            <a:r>
              <a:rPr lang="en-US" altLang="zh-CN" dirty="0"/>
              <a:t>device</a:t>
            </a:r>
            <a:r>
              <a:rPr lang="zh-CN" altLang="en-US" dirty="0"/>
              <a:t>都会看自己的</a:t>
            </a:r>
            <a:r>
              <a:rPr lang="en-US" altLang="zh-CN" dirty="0"/>
              <a:t>IP</a:t>
            </a:r>
            <a:r>
              <a:rPr lang="zh-CN" altLang="en-US" dirty="0"/>
              <a:t>是不是被</a:t>
            </a:r>
            <a:r>
              <a:rPr lang="en-US" altLang="zh-CN" dirty="0"/>
              <a:t>request</a:t>
            </a:r>
            <a:r>
              <a:rPr lang="zh-CN" altLang="en-US" dirty="0"/>
              <a:t>的</a:t>
            </a:r>
            <a:r>
              <a:rPr lang="en-US" altLang="zh-CN" dirty="0"/>
              <a:t>IP</a:t>
            </a:r>
          </a:p>
          <a:p>
            <a:pPr marL="285750" indent="-285750">
              <a:buFont typeface="Arial" panose="020B0604020202020204" pitchFamily="34" charset="0"/>
              <a:buChar char="•"/>
            </a:pPr>
            <a:r>
              <a:rPr lang="zh-CN" altLang="en-US" dirty="0"/>
              <a:t>不是，</a:t>
            </a:r>
            <a:r>
              <a:rPr lang="en-US" altLang="zh-CN" dirty="0"/>
              <a:t>drop packet</a:t>
            </a:r>
            <a:r>
              <a:rPr lang="zh-CN" altLang="en-US" dirty="0"/>
              <a:t>；是，则那个</a:t>
            </a:r>
            <a:r>
              <a:rPr lang="en-US" altLang="zh-CN" dirty="0"/>
              <a:t>device</a:t>
            </a:r>
            <a:r>
              <a:rPr lang="zh-CN" altLang="en-US" dirty="0"/>
              <a:t>会</a:t>
            </a:r>
            <a:r>
              <a:rPr lang="en-US" altLang="zh-CN" dirty="0"/>
              <a:t>craft</a:t>
            </a:r>
            <a:r>
              <a:rPr lang="zh-CN" altLang="en-US" dirty="0"/>
              <a:t>一个</a:t>
            </a:r>
            <a:r>
              <a:rPr lang="en-US" altLang="zh-CN" dirty="0"/>
              <a:t>ARP reply packet</a:t>
            </a:r>
            <a:r>
              <a:rPr lang="zh-CN" altLang="en-US" dirty="0"/>
              <a:t>，里面把我的</a:t>
            </a:r>
            <a:r>
              <a:rPr lang="en-US" altLang="zh-CN" dirty="0"/>
              <a:t>MAC</a:t>
            </a:r>
            <a:r>
              <a:rPr lang="zh-CN" altLang="en-US" dirty="0"/>
              <a:t>和</a:t>
            </a:r>
            <a:r>
              <a:rPr lang="en-US" altLang="zh-CN" dirty="0"/>
              <a:t>IP</a:t>
            </a:r>
            <a:r>
              <a:rPr lang="zh-CN" altLang="en-US" dirty="0"/>
              <a:t>生成</a:t>
            </a:r>
            <a:r>
              <a:rPr lang="en-US" altLang="zh-CN" dirty="0"/>
              <a:t>destination</a:t>
            </a:r>
            <a:r>
              <a:rPr lang="zh-CN" altLang="en-US" dirty="0"/>
              <a:t>，并且那个</a:t>
            </a:r>
            <a:r>
              <a:rPr lang="en-US" altLang="zh-CN" dirty="0"/>
              <a:t>device</a:t>
            </a:r>
            <a:r>
              <a:rPr lang="zh-CN" altLang="en-US" dirty="0"/>
              <a:t>会更新自己的</a:t>
            </a:r>
            <a:r>
              <a:rPr lang="en-US" altLang="zh-CN" dirty="0"/>
              <a:t>ARP cache</a:t>
            </a:r>
          </a:p>
          <a:p>
            <a:pPr marL="285750" indent="-285750">
              <a:buFont typeface="Arial" panose="020B0604020202020204" pitchFamily="34" charset="0"/>
              <a:buChar char="•"/>
            </a:pPr>
            <a:r>
              <a:rPr lang="zh-CN" altLang="en-US" dirty="0"/>
              <a:t>那个</a:t>
            </a:r>
            <a:r>
              <a:rPr lang="en-US" altLang="zh-CN" dirty="0"/>
              <a:t>device</a:t>
            </a:r>
            <a:r>
              <a:rPr lang="zh-CN" altLang="en-US" dirty="0"/>
              <a:t>会给我</a:t>
            </a:r>
            <a:r>
              <a:rPr lang="en-US" altLang="zh-CN" dirty="0"/>
              <a:t>(</a:t>
            </a:r>
            <a:r>
              <a:rPr lang="zh-CN" altLang="en-US" dirty="0"/>
              <a:t>注意</a:t>
            </a:r>
            <a:r>
              <a:rPr lang="zh-CN" altLang="en-US" b="1" u="sng" dirty="0"/>
              <a:t>不是</a:t>
            </a:r>
            <a:r>
              <a:rPr lang="en-US" altLang="zh-CN" b="1" u="sng" dirty="0"/>
              <a:t>broadcast</a:t>
            </a:r>
            <a:r>
              <a:rPr lang="en-US" altLang="zh-CN" dirty="0"/>
              <a:t>)</a:t>
            </a:r>
            <a:r>
              <a:rPr lang="zh-CN" altLang="en-US" dirty="0"/>
              <a:t>送</a:t>
            </a:r>
            <a:r>
              <a:rPr lang="en-US" altLang="zh-CN" dirty="0"/>
              <a:t>ARP reply packet</a:t>
            </a:r>
          </a:p>
          <a:p>
            <a:pPr marL="285750" indent="-285750">
              <a:buFont typeface="Arial" panose="020B0604020202020204" pitchFamily="34" charset="0"/>
              <a:buChar char="•"/>
            </a:pPr>
            <a:r>
              <a:rPr lang="zh-CN" altLang="en-US" dirty="0"/>
              <a:t>我收到</a:t>
            </a:r>
            <a:r>
              <a:rPr lang="en-US" altLang="zh-CN" dirty="0"/>
              <a:t>ARP reply packet</a:t>
            </a:r>
            <a:r>
              <a:rPr lang="zh-CN" altLang="en-US" dirty="0"/>
              <a:t>之后，更新我的</a:t>
            </a:r>
            <a:r>
              <a:rPr lang="en-US" altLang="zh-CN" dirty="0"/>
              <a:t>cache</a:t>
            </a:r>
          </a:p>
        </p:txBody>
      </p:sp>
      <p:sp>
        <p:nvSpPr>
          <p:cNvPr id="20" name="TextBox 19">
            <a:extLst>
              <a:ext uri="{FF2B5EF4-FFF2-40B4-BE49-F238E27FC236}">
                <a16:creationId xmlns="" xmlns:a16="http://schemas.microsoft.com/office/drawing/2014/main" id="{CFAA3130-10ED-4273-9C91-D978ACD08AD6}"/>
              </a:ext>
            </a:extLst>
          </p:cNvPr>
          <p:cNvSpPr txBox="1"/>
          <p:nvPr/>
        </p:nvSpPr>
        <p:spPr>
          <a:xfrm>
            <a:off x="-459432" y="13575936"/>
            <a:ext cx="10848483" cy="1477328"/>
          </a:xfrm>
          <a:prstGeom prst="rect">
            <a:avLst/>
          </a:prstGeom>
          <a:noFill/>
        </p:spPr>
        <p:txBody>
          <a:bodyPr wrap="none" rtlCol="0">
            <a:spAutoFit/>
          </a:bodyPr>
          <a:lstStyle/>
          <a:p>
            <a:r>
              <a:rPr lang="zh-CN" altLang="en-US" dirty="0"/>
              <a:t>以下是我自己做的实验</a:t>
            </a:r>
            <a:endParaRPr lang="en-US" altLang="zh-CN" dirty="0"/>
          </a:p>
          <a:p>
            <a:r>
              <a:rPr lang="en-US" altLang="zh-CN" dirty="0"/>
              <a:t>2</a:t>
            </a:r>
            <a:r>
              <a:rPr lang="zh-CN" altLang="en-US" dirty="0"/>
              <a:t>台电脑，</a:t>
            </a:r>
            <a:r>
              <a:rPr lang="en-US" altLang="zh-CN" dirty="0"/>
              <a:t>ubuntu(192.168.11.13) </a:t>
            </a:r>
            <a:r>
              <a:rPr lang="zh-CN" altLang="en-US" dirty="0"/>
              <a:t>和</a:t>
            </a:r>
            <a:r>
              <a:rPr lang="en-US" altLang="zh-CN" dirty="0"/>
              <a:t>mac(192.168.11.8)</a:t>
            </a:r>
          </a:p>
          <a:p>
            <a:pPr marL="342900" indent="-342900">
              <a:buFont typeface="+mj-lt"/>
              <a:buAutoNum type="arabicPeriod"/>
            </a:pPr>
            <a:r>
              <a:rPr lang="en-US" dirty="0"/>
              <a:t>Ubuntu</a:t>
            </a:r>
            <a:r>
              <a:rPr lang="zh-CN" altLang="en-US" dirty="0"/>
              <a:t>上用</a:t>
            </a:r>
            <a:r>
              <a:rPr lang="en-US" altLang="zh-CN" dirty="0" err="1"/>
              <a:t>arp</a:t>
            </a:r>
            <a:r>
              <a:rPr lang="en-US" altLang="zh-CN" dirty="0"/>
              <a:t> –a</a:t>
            </a:r>
            <a:r>
              <a:rPr lang="zh-CN" altLang="en-US" dirty="0"/>
              <a:t>看我的</a:t>
            </a:r>
            <a:r>
              <a:rPr lang="en-US" altLang="zh-CN" dirty="0"/>
              <a:t>ARP table</a:t>
            </a:r>
            <a:r>
              <a:rPr lang="zh-CN" altLang="en-US" dirty="0"/>
              <a:t>，发现只有</a:t>
            </a:r>
            <a:r>
              <a:rPr lang="en-US" altLang="zh-CN" dirty="0" err="1"/>
              <a:t>WiFi</a:t>
            </a:r>
            <a:r>
              <a:rPr lang="zh-CN" altLang="en-US" dirty="0"/>
              <a:t>的信息</a:t>
            </a:r>
            <a:r>
              <a:rPr lang="en-US" altLang="zh-CN" dirty="0"/>
              <a:t>(IP MAC)</a:t>
            </a:r>
          </a:p>
          <a:p>
            <a:pPr marL="342900" indent="-342900">
              <a:buFont typeface="+mj-lt"/>
              <a:buAutoNum type="arabicPeriod"/>
            </a:pPr>
            <a:r>
              <a:rPr lang="en-US" altLang="zh-CN" dirty="0"/>
              <a:t>Ubuntu</a:t>
            </a:r>
            <a:r>
              <a:rPr lang="zh-CN" altLang="en-US" dirty="0"/>
              <a:t>上用</a:t>
            </a:r>
            <a:r>
              <a:rPr lang="en-US" altLang="zh-CN" dirty="0"/>
              <a:t>ping 192.168.11.8, </a:t>
            </a:r>
            <a:r>
              <a:rPr lang="zh-CN" altLang="en-US" dirty="0"/>
              <a:t>之后用</a:t>
            </a:r>
            <a:r>
              <a:rPr lang="en-US" altLang="zh-CN" dirty="0" err="1"/>
              <a:t>arp</a:t>
            </a:r>
            <a:r>
              <a:rPr lang="en-US" altLang="zh-CN" dirty="0"/>
              <a:t> –a, </a:t>
            </a:r>
            <a:r>
              <a:rPr lang="zh-CN" altLang="en-US" dirty="0"/>
              <a:t>发现</a:t>
            </a:r>
            <a:r>
              <a:rPr lang="en-US" altLang="zh-CN" dirty="0"/>
              <a:t>ARP table</a:t>
            </a:r>
            <a:r>
              <a:rPr lang="zh-CN" altLang="en-US" dirty="0"/>
              <a:t>上多了一个</a:t>
            </a:r>
            <a:r>
              <a:rPr lang="en-US" altLang="zh-CN" dirty="0"/>
              <a:t>entry</a:t>
            </a:r>
            <a:r>
              <a:rPr lang="zh-CN" altLang="en-US" dirty="0"/>
              <a:t>，</a:t>
            </a:r>
            <a:r>
              <a:rPr lang="en-US" altLang="zh-CN" dirty="0"/>
              <a:t>mac</a:t>
            </a:r>
            <a:r>
              <a:rPr lang="zh-CN" altLang="en-US" dirty="0"/>
              <a:t>的信息</a:t>
            </a:r>
            <a:r>
              <a:rPr lang="en-US" altLang="zh-CN" dirty="0"/>
              <a:t>(IP MAC)</a:t>
            </a:r>
          </a:p>
          <a:p>
            <a:r>
              <a:rPr lang="en-US" altLang="zh-CN" dirty="0"/>
              <a:t>(</a:t>
            </a:r>
            <a:r>
              <a:rPr lang="zh-CN" altLang="en-US" dirty="0"/>
              <a:t>关于我的</a:t>
            </a:r>
            <a:r>
              <a:rPr lang="en-US" altLang="zh-CN" dirty="0"/>
              <a:t>ubuntu</a:t>
            </a:r>
            <a:r>
              <a:rPr lang="zh-CN" altLang="en-US" dirty="0"/>
              <a:t>是怎么知道访问外部网络时先把</a:t>
            </a:r>
            <a:r>
              <a:rPr lang="en-US" altLang="zh-CN" dirty="0"/>
              <a:t>packet</a:t>
            </a:r>
            <a:r>
              <a:rPr lang="zh-CN" altLang="en-US" dirty="0"/>
              <a:t>传给谁，是</a:t>
            </a:r>
            <a:r>
              <a:rPr lang="en-US" altLang="zh-CN" dirty="0"/>
              <a:t>DHCP</a:t>
            </a:r>
            <a:r>
              <a:rPr lang="zh-CN" altLang="en-US" dirty="0"/>
              <a:t>告诉我的</a:t>
            </a:r>
            <a:r>
              <a:rPr lang="en-US" altLang="zh-CN" dirty="0"/>
              <a:t>Ubuntu gateway IP</a:t>
            </a:r>
            <a:r>
              <a:rPr lang="zh-CN" altLang="en-US" dirty="0"/>
              <a:t>地址的</a:t>
            </a:r>
            <a:r>
              <a:rPr lang="en-US" altLang="zh-CN" dirty="0"/>
              <a:t>)</a:t>
            </a:r>
          </a:p>
        </p:txBody>
      </p:sp>
    </p:spTree>
    <p:extLst>
      <p:ext uri="{BB962C8B-B14F-4D97-AF65-F5344CB8AC3E}">
        <p14:creationId xmlns:p14="http://schemas.microsoft.com/office/powerpoint/2010/main" val="220411108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308324"/>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lang="en-US" dirty="0"/>
              <a:t>DHCP</a:t>
            </a:r>
            <a:r>
              <a:rPr lang="zh-CN" altLang="en-US" dirty="0"/>
              <a:t>也可以自动</a:t>
            </a:r>
            <a:r>
              <a:rPr lang="zh-CN" altLang="en-US" b="1" dirty="0">
                <a:solidFill>
                  <a:srgbClr val="FF0000"/>
                </a:solidFill>
              </a:rPr>
              <a:t>告诉我</a:t>
            </a:r>
            <a:r>
              <a:rPr lang="en-US" altLang="zh-CN" b="1" dirty="0">
                <a:solidFill>
                  <a:srgbClr val="FF0000"/>
                </a:solidFill>
              </a:rPr>
              <a:t> gateway</a:t>
            </a:r>
            <a:r>
              <a:rPr lang="zh-CN" altLang="en-US" b="1" dirty="0">
                <a:solidFill>
                  <a:srgbClr val="FF0000"/>
                </a:solidFill>
              </a:rPr>
              <a:t>的</a:t>
            </a:r>
            <a:r>
              <a:rPr lang="en-US" altLang="zh-CN" b="1" dirty="0">
                <a:solidFill>
                  <a:srgbClr val="FF0000"/>
                </a:solidFill>
              </a:rPr>
              <a:t>IP</a:t>
            </a:r>
            <a:endParaRPr lang="en-US" b="1" dirty="0">
              <a:solidFill>
                <a:srgbClr val="FF0000"/>
              </a:solidFill>
            </a:endParaRP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 xmlns:a16="http://schemas.microsoft.com/office/drawing/2014/main"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Client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857079" cy="3631763"/>
          </a:xfrm>
          <a:prstGeom prst="rect">
            <a:avLst/>
          </a:prstGeom>
          <a:noFill/>
        </p:spPr>
        <p:txBody>
          <a:bodyPr wrap="square" rtlCol="0">
            <a:spAutoFit/>
          </a:bodyPr>
          <a:lstStyle/>
          <a:p>
            <a:r>
              <a:rPr kumimoji="1" lang="en-US" altLang="ja-JP" sz="1400" b="1" dirty="0">
                <a:solidFill>
                  <a:srgbClr val="FF0000"/>
                </a:solidFill>
              </a:rPr>
              <a:t>HTTP </a:t>
            </a:r>
            <a:r>
              <a:rPr lang="en-US" altLang="ja-JP" sz="1400" dirty="0"/>
              <a:t>knowledge :</a:t>
            </a:r>
            <a:endParaRPr kumimoji="1" lang="en-US" altLang="ja-JP" sz="1400" dirty="0"/>
          </a:p>
          <a:p>
            <a:pPr marL="285750" indent="-285750">
              <a:buFont typeface="Arial" panose="020B0604020202020204" pitchFamily="34" charset="0"/>
              <a:buChar char="•"/>
            </a:pPr>
            <a:r>
              <a:rPr lang="en-US" altLang="ja-JP" sz="1400" dirty="0"/>
              <a:t>HTTP</a:t>
            </a:r>
            <a:r>
              <a:rPr lang="zh-CN" altLang="en-US" sz="1400" dirty="0"/>
              <a:t>是</a:t>
            </a:r>
            <a:r>
              <a:rPr lang="en-US" altLang="zh-CN" sz="1400" b="1" dirty="0">
                <a:solidFill>
                  <a:srgbClr val="FF0000"/>
                </a:solidFill>
              </a:rPr>
              <a:t>stateless protocol</a:t>
            </a:r>
            <a:r>
              <a:rPr lang="en-US" altLang="zh-CN" sz="1400" dirty="0"/>
              <a:t>, server</a:t>
            </a:r>
            <a:r>
              <a:rPr lang="zh-CN" altLang="en-US" sz="1400" dirty="0"/>
              <a:t>不用保存每个</a:t>
            </a:r>
            <a:r>
              <a:rPr lang="en-US" altLang="zh-CN" sz="1400" dirty="0"/>
              <a:t>client</a:t>
            </a:r>
            <a:r>
              <a:rPr lang="zh-CN" altLang="en-US" sz="1400" dirty="0"/>
              <a:t>现在的状态</a:t>
            </a:r>
            <a:r>
              <a:rPr lang="en-US" altLang="zh-CN" sz="1400" dirty="0"/>
              <a:t>(</a:t>
            </a:r>
            <a:r>
              <a:rPr lang="zh-CN" altLang="en-US" sz="1400" dirty="0"/>
              <a:t>但</a:t>
            </a:r>
            <a:r>
              <a:rPr lang="en-US" altLang="zh-CN" sz="1400" dirty="0"/>
              <a:t>cookie, custom-header</a:t>
            </a:r>
            <a:r>
              <a:rPr lang="zh-CN" altLang="en-US" sz="1400" dirty="0"/>
              <a:t>可以保存状态</a:t>
            </a:r>
            <a:r>
              <a:rPr lang="en-US" altLang="zh-CN" sz="1400" dirty="0"/>
              <a:t>)</a:t>
            </a:r>
            <a:endParaRPr lang="en-US" altLang="ja-JP" sz="1400" dirty="0"/>
          </a:p>
          <a:p>
            <a:pPr marL="285750" indent="-285750">
              <a:buFont typeface="Arial" panose="020B0604020202020204" pitchFamily="34" charset="0"/>
              <a:buChar char="•"/>
            </a:pPr>
            <a:r>
              <a:rPr lang="en-US" altLang="ja-JP" sz="1400" dirty="0"/>
              <a:t>Client</a:t>
            </a:r>
            <a:r>
              <a:rPr lang="zh-CN" altLang="en-US" sz="1400" dirty="0"/>
              <a:t>送</a:t>
            </a:r>
            <a:r>
              <a:rPr lang="en-US" altLang="zh-CN" sz="1400" dirty="0"/>
              <a:t>request</a:t>
            </a:r>
            <a:r>
              <a:rPr lang="zh-CN" altLang="en-US" sz="1400" dirty="0"/>
              <a:t>，</a:t>
            </a:r>
            <a:r>
              <a:rPr lang="en-US" altLang="zh-CN" sz="1400" dirty="0"/>
              <a:t>server</a:t>
            </a:r>
            <a:r>
              <a:rPr lang="zh-CN" altLang="en-US" sz="1400" dirty="0"/>
              <a:t>回</a:t>
            </a:r>
            <a:r>
              <a:rPr lang="en-US" altLang="zh-CN" sz="1400" dirty="0"/>
              <a:t>response</a:t>
            </a:r>
            <a:r>
              <a:rPr lang="zh-CN" altLang="en-US" sz="1400" dirty="0"/>
              <a:t>的流程</a:t>
            </a:r>
            <a:endParaRPr lang="en-US" altLang="zh-CN" sz="1400" dirty="0"/>
          </a:p>
          <a:p>
            <a:pPr marL="285750" indent="-285750">
              <a:buFont typeface="Arial" panose="020B0604020202020204" pitchFamily="34" charset="0"/>
              <a:buChar char="•"/>
            </a:pPr>
            <a:r>
              <a:rPr lang="en-US" altLang="zh-CN" sz="1400" dirty="0"/>
              <a:t>Request</a:t>
            </a:r>
            <a:r>
              <a:rPr lang="zh-CN" altLang="en-US" sz="1400" dirty="0"/>
              <a:t>的</a:t>
            </a:r>
            <a:r>
              <a:rPr lang="en-US" altLang="zh-CN" sz="1400" dirty="0"/>
              <a:t>Verb</a:t>
            </a:r>
            <a:r>
              <a:rPr lang="zh-CN" altLang="en-US" sz="1400" dirty="0"/>
              <a:t>包括一下</a:t>
            </a:r>
            <a:r>
              <a:rPr lang="en-US" altLang="zh-CN" sz="1400" dirty="0"/>
              <a:t>9</a:t>
            </a:r>
            <a:r>
              <a:rPr lang="zh-CN" altLang="en-US" sz="1400" dirty="0"/>
              <a:t>种</a:t>
            </a:r>
            <a:endParaRPr lang="en-US" altLang="zh-CN" sz="1400" dirty="0"/>
          </a:p>
          <a:p>
            <a:pPr marL="742950" lvl="1" indent="-285750">
              <a:buFont typeface="Arial" panose="020B0604020202020204" pitchFamily="34" charset="0"/>
              <a:buChar char="•"/>
            </a:pPr>
            <a:r>
              <a:rPr lang="en-US" altLang="zh-CN" sz="1600" dirty="0"/>
              <a:t>GET</a:t>
            </a:r>
          </a:p>
          <a:p>
            <a:pPr marL="742950" lvl="1" indent="-285750">
              <a:buFont typeface="Arial" panose="020B0604020202020204" pitchFamily="34" charset="0"/>
              <a:buChar char="•"/>
            </a:pPr>
            <a:r>
              <a:rPr lang="en-US" altLang="zh-CN" sz="1600" dirty="0"/>
              <a:t>POST, push </a:t>
            </a:r>
            <a:r>
              <a:rPr lang="en-US" altLang="zh-CN" sz="1600" i="1" dirty="0"/>
              <a:t>new</a:t>
            </a:r>
            <a:r>
              <a:rPr lang="en-US" altLang="zh-CN" sz="1600" dirty="0"/>
              <a:t> data</a:t>
            </a:r>
          </a:p>
          <a:p>
            <a:pPr marL="742950" lvl="1" indent="-285750">
              <a:buFont typeface="Arial" panose="020B0604020202020204" pitchFamily="34" charset="0"/>
              <a:buChar char="•"/>
            </a:pPr>
            <a:r>
              <a:rPr lang="en-US" altLang="zh-CN" sz="1600" dirty="0"/>
              <a:t>PUT, push new data, replace old data</a:t>
            </a:r>
          </a:p>
          <a:p>
            <a:pPr marL="742950" lvl="1" indent="-285750">
              <a:buFont typeface="Arial" panose="020B0604020202020204" pitchFamily="34" charset="0"/>
              <a:buChar char="•"/>
            </a:pPr>
            <a:r>
              <a:rPr lang="en-US" altLang="zh-CN" sz="1600" dirty="0"/>
              <a:t>PATCH, </a:t>
            </a:r>
            <a:r>
              <a:rPr lang="en-US" altLang="zh-CN" sz="1400" dirty="0"/>
              <a:t>same as PUT, update only certain field of data</a:t>
            </a:r>
          </a:p>
          <a:p>
            <a:pPr marL="742950" lvl="1" indent="-285750">
              <a:buFont typeface="Arial" panose="020B0604020202020204" pitchFamily="34" charset="0"/>
              <a:buChar char="•"/>
            </a:pPr>
            <a:r>
              <a:rPr lang="en-US" altLang="zh-CN" sz="1600" dirty="0"/>
              <a:t>DELETE</a:t>
            </a:r>
          </a:p>
          <a:p>
            <a:pPr marL="742950" lvl="1" indent="-285750">
              <a:buFont typeface="Arial" panose="020B0604020202020204" pitchFamily="34" charset="0"/>
              <a:buChar char="•"/>
            </a:pPr>
            <a:r>
              <a:rPr lang="en-US" altLang="zh-CN" sz="1600" dirty="0"/>
              <a:t>HEAD, </a:t>
            </a:r>
            <a:r>
              <a:rPr lang="en-US" altLang="zh-CN" sz="1100" dirty="0"/>
              <a:t>same as GET, but response only contains header</a:t>
            </a:r>
          </a:p>
          <a:p>
            <a:pPr marL="742950" lvl="1" indent="-285750">
              <a:buFont typeface="Arial" panose="020B0604020202020204" pitchFamily="34" charset="0"/>
              <a:buChar char="•"/>
            </a:pPr>
            <a:r>
              <a:rPr lang="en-US" altLang="zh-CN" sz="1600" dirty="0"/>
              <a:t>TRACE, </a:t>
            </a:r>
            <a:r>
              <a:rPr lang="en-US" altLang="zh-CN" sz="1100" dirty="0"/>
              <a:t>for test what machine along the path receives</a:t>
            </a:r>
          </a:p>
          <a:p>
            <a:pPr marL="742950" lvl="1" indent="-285750">
              <a:buFont typeface="Arial" panose="020B0604020202020204" pitchFamily="34" charset="0"/>
              <a:buChar char="•"/>
            </a:pPr>
            <a:r>
              <a:rPr lang="en-US" altLang="zh-CN" sz="1600" dirty="0"/>
              <a:t>CONNECT, </a:t>
            </a:r>
            <a:r>
              <a:rPr lang="en-US" altLang="zh-CN" sz="1100" dirty="0"/>
              <a:t>to establish a connection to a resource</a:t>
            </a:r>
          </a:p>
          <a:p>
            <a:pPr marL="742950" lvl="1" indent="-285750">
              <a:buFont typeface="Arial" panose="020B0604020202020204" pitchFamily="34" charset="0"/>
              <a:buChar char="•"/>
            </a:pPr>
            <a:r>
              <a:rPr lang="en-US" altLang="zh-CN" sz="1600" dirty="0"/>
              <a:t>OPTIONS, </a:t>
            </a:r>
            <a:r>
              <a:rPr lang="en-US" altLang="zh-CN" sz="800" dirty="0"/>
              <a:t>allow a client to request info on all verbs a service support</a:t>
            </a:r>
            <a:endParaRPr kumimoji="1" lang="en-US" altLang="ja-JP" sz="1600" dirty="0"/>
          </a:p>
          <a:p>
            <a:pPr marL="285750" indent="-285750">
              <a:buFont typeface="Arial" panose="020B0604020202020204" pitchFamily="34" charset="0"/>
              <a:buChar char="•"/>
            </a:pPr>
            <a:r>
              <a:rPr lang="zh-CN" altLang="en-US" sz="1600" dirty="0"/>
              <a:t>下面是</a:t>
            </a:r>
            <a:r>
              <a:rPr lang="en-US" altLang="zh-CN" sz="1600" dirty="0"/>
              <a:t>request</a:t>
            </a:r>
            <a:r>
              <a:rPr lang="zh-CN" altLang="en-US" sz="1600" dirty="0"/>
              <a:t>和</a:t>
            </a:r>
            <a:r>
              <a:rPr lang="en-US" altLang="zh-CN" sz="1600" dirty="0"/>
              <a:t>response</a:t>
            </a:r>
            <a:r>
              <a:rPr lang="zh-CN" altLang="en-US" sz="1600" dirty="0"/>
              <a:t>的</a:t>
            </a:r>
            <a:r>
              <a:rPr lang="en-US" altLang="zh-CN" sz="1600" dirty="0"/>
              <a:t>message format</a:t>
            </a:r>
            <a:endParaRPr kumimoji="1" lang="ja-JP" altLang="en-US" sz="1600"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a:t>
            </a:r>
            <a:r>
              <a:rPr kumimoji="1" lang="zh-CN" altLang="en-US"/>
              <a:t>法，见上图</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 name="Picture 19" descr="A screenshot of a social media post&#10;&#10;Description generated with very high confidence">
            <a:extLst>
              <a:ext uri="{FF2B5EF4-FFF2-40B4-BE49-F238E27FC236}">
                <a16:creationId xmlns="" xmlns:a16="http://schemas.microsoft.com/office/drawing/2014/main" id="{34282C03-714B-444E-8F6F-7F7CA9EDAC9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2877317" y="-4787110"/>
            <a:ext cx="6858000" cy="2099575"/>
          </a:xfrm>
          <a:prstGeom prst="rect">
            <a:avLst/>
          </a:prstGeom>
        </p:spPr>
      </p:pic>
      <p:pic>
        <p:nvPicPr>
          <p:cNvPr id="22" name="Picture 21" descr="A screenshot of a social media post&#10;&#10;Description generated with very high confidence">
            <a:extLst>
              <a:ext uri="{FF2B5EF4-FFF2-40B4-BE49-F238E27FC236}">
                <a16:creationId xmlns="" xmlns:a16="http://schemas.microsoft.com/office/drawing/2014/main" id="{311CB7CB-5F88-4044-8570-5CCA570A9815}"/>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9761361" y="-4772960"/>
            <a:ext cx="6610350" cy="3914775"/>
          </a:xfrm>
          <a:prstGeom prst="rect">
            <a:avLst/>
          </a:prstGeom>
        </p:spPr>
      </p:pic>
      <p:sp>
        <p:nvSpPr>
          <p:cNvPr id="23" name="TextBox 22">
            <a:extLst>
              <a:ext uri="{FF2B5EF4-FFF2-40B4-BE49-F238E27FC236}">
                <a16:creationId xmlns="" xmlns:a16="http://schemas.microsoft.com/office/drawing/2014/main" id="{9044EA7E-347E-4E5B-B2FA-4A2199D64D2F}"/>
              </a:ext>
            </a:extLst>
          </p:cNvPr>
          <p:cNvSpPr txBox="1"/>
          <p:nvPr/>
        </p:nvSpPr>
        <p:spPr>
          <a:xfrm>
            <a:off x="1988840" y="-5690921"/>
            <a:ext cx="6979924" cy="830997"/>
          </a:xfrm>
          <a:prstGeom prst="rect">
            <a:avLst/>
          </a:prstGeom>
          <a:noFill/>
        </p:spPr>
        <p:txBody>
          <a:bodyPr wrap="none" rtlCol="0">
            <a:spAutoFit/>
          </a:bodyPr>
          <a:lstStyle/>
          <a:p>
            <a:r>
              <a:rPr lang="zh-CN" altLang="en-US" sz="1600" dirty="0"/>
              <a:t>下图是我自己用</a:t>
            </a:r>
            <a:r>
              <a:rPr lang="en-US" altLang="zh-CN" sz="1600" dirty="0" err="1"/>
              <a:t>wireshark</a:t>
            </a:r>
            <a:r>
              <a:rPr lang="zh-CN" altLang="en-US" sz="1600" dirty="0"/>
              <a:t>得到的</a:t>
            </a:r>
            <a:r>
              <a:rPr lang="en-US" altLang="zh-CN" sz="1600" dirty="0"/>
              <a:t>HTTP GET request</a:t>
            </a:r>
            <a:r>
              <a:rPr lang="zh-CN" altLang="en-US" sz="1600" dirty="0"/>
              <a:t>和</a:t>
            </a:r>
            <a:r>
              <a:rPr lang="en-US" altLang="zh-CN" sz="1600" dirty="0"/>
              <a:t>HTTP 200 reply</a:t>
            </a:r>
          </a:p>
          <a:p>
            <a:pPr marL="285750" indent="-285750">
              <a:buFont typeface="Arial" panose="020B0604020202020204" pitchFamily="34" charset="0"/>
              <a:buChar char="•"/>
            </a:pPr>
            <a:r>
              <a:rPr lang="zh-CN" altLang="en-US" sz="1600" dirty="0"/>
              <a:t>关于</a:t>
            </a:r>
            <a:r>
              <a:rPr lang="en-US" altLang="zh-CN" sz="1600" dirty="0"/>
              <a:t>GET</a:t>
            </a:r>
            <a:r>
              <a:rPr lang="zh-CN" altLang="en-US" sz="1600" dirty="0"/>
              <a:t>的内容，一般是</a:t>
            </a:r>
            <a:r>
              <a:rPr lang="en-US" altLang="zh-CN" sz="1600" dirty="0"/>
              <a:t>/ (index.html)</a:t>
            </a:r>
            <a:r>
              <a:rPr lang="zh-CN" altLang="en-US" sz="1600" dirty="0"/>
              <a:t>或是一个</a:t>
            </a:r>
            <a:r>
              <a:rPr lang="en-US" altLang="zh-CN" sz="1600" dirty="0"/>
              <a:t>path</a:t>
            </a:r>
          </a:p>
          <a:p>
            <a:pPr marL="285750" indent="-285750">
              <a:buFont typeface="Arial" panose="020B0604020202020204" pitchFamily="34" charset="0"/>
              <a:buChar char="•"/>
            </a:pPr>
            <a:r>
              <a:rPr lang="en-US" sz="1600" dirty="0"/>
              <a:t>GET request</a:t>
            </a:r>
            <a:r>
              <a:rPr lang="zh-CN" altLang="en-US" sz="1600" dirty="0"/>
              <a:t>的</a:t>
            </a:r>
            <a:r>
              <a:rPr lang="en-US" altLang="zh-CN" sz="1600" dirty="0"/>
              <a:t>header</a:t>
            </a:r>
            <a:r>
              <a:rPr lang="zh-CN" altLang="en-US" sz="1600" dirty="0"/>
              <a:t>还可能有</a:t>
            </a:r>
            <a:r>
              <a:rPr lang="en-US" altLang="zh-CN" sz="1600" dirty="0"/>
              <a:t>: referrer (</a:t>
            </a:r>
            <a:r>
              <a:rPr lang="zh-CN" altLang="en-US" sz="1600" dirty="0"/>
              <a:t>从那个</a:t>
            </a:r>
            <a:r>
              <a:rPr lang="en-US" altLang="zh-CN" sz="1600" dirty="0"/>
              <a:t>website</a:t>
            </a:r>
            <a:r>
              <a:rPr lang="zh-CN" altLang="en-US" sz="1600" dirty="0"/>
              <a:t>点进来的</a:t>
            </a:r>
            <a:r>
              <a:rPr lang="en-US" altLang="zh-CN" sz="1600" dirty="0"/>
              <a:t>)</a:t>
            </a:r>
            <a:r>
              <a:rPr lang="zh-CN" altLang="en-US" sz="1600" dirty="0"/>
              <a:t>，</a:t>
            </a:r>
            <a:r>
              <a:rPr lang="en-US" altLang="zh-CN" sz="1600" dirty="0"/>
              <a:t>Cookie, </a:t>
            </a:r>
            <a:endParaRPr lang="en-US" sz="1600" dirty="0"/>
          </a:p>
        </p:txBody>
      </p:sp>
      <p:pic>
        <p:nvPicPr>
          <p:cNvPr id="14" name="Picture 13">
            <a:extLst>
              <a:ext uri="{FF2B5EF4-FFF2-40B4-BE49-F238E27FC236}">
                <a16:creationId xmlns="" xmlns:a16="http://schemas.microsoft.com/office/drawing/2014/main" id="{97241993-C9D1-4E3C-B6A9-911A275C7C6D}"/>
              </a:ext>
            </a:extLst>
          </p:cNvPr>
          <p:cNvPicPr>
            <a:picLocks noChangeAspect="1"/>
          </p:cNvPicPr>
          <p:nvPr/>
        </p:nvPicPr>
        <p:blipFill>
          <a:blip r:embed="rId11"/>
          <a:stretch>
            <a:fillRect/>
          </a:stretch>
        </p:blipFill>
        <p:spPr>
          <a:xfrm>
            <a:off x="-4059832" y="-5887926"/>
            <a:ext cx="5238751" cy="2538072"/>
          </a:xfrm>
          <a:prstGeom prst="rect">
            <a:avLst/>
          </a:prstGeom>
        </p:spPr>
      </p:pic>
      <p:pic>
        <p:nvPicPr>
          <p:cNvPr id="18434" name="Picture 2" descr="https://cdn.tutsplus.com/net/authors/jeremymcpeak/http1-url-structure.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8947" y="12996936"/>
            <a:ext cx="6734175" cy="1600200"/>
          </a:xfrm>
          <a:prstGeom prst="rect">
            <a:avLst/>
          </a:prstGeom>
          <a:noFill/>
          <a:extLst>
            <a:ext uri="{909E8E84-426E-40DD-AFC4-6F175D3DCCD1}">
              <a14:hiddenFill xmlns:a14="http://schemas.microsoft.com/office/drawing/2010/main">
                <a:solidFill>
                  <a:srgbClr val="FFFFFF"/>
                </a:solidFill>
              </a14:hiddenFill>
            </a:ext>
          </a:extLst>
        </p:spPr>
      </p:pic>
      <p:sp>
        <p:nvSpPr>
          <p:cNvPr id="15" name="テキスト ボックス 14"/>
          <p:cNvSpPr txBox="1"/>
          <p:nvPr/>
        </p:nvSpPr>
        <p:spPr>
          <a:xfrm>
            <a:off x="77439" y="13091418"/>
            <a:ext cx="1939955" cy="369332"/>
          </a:xfrm>
          <a:prstGeom prst="rect">
            <a:avLst/>
          </a:prstGeom>
          <a:noFill/>
        </p:spPr>
        <p:txBody>
          <a:bodyPr wrap="none" rtlCol="0">
            <a:spAutoFit/>
          </a:bodyPr>
          <a:lstStyle/>
          <a:p>
            <a:r>
              <a:rPr kumimoji="1" lang="en-US" altLang="ja-JP" dirty="0" smtClean="0"/>
              <a:t>URL</a:t>
            </a:r>
            <a:r>
              <a:rPr kumimoji="1" lang="zh-CN" altLang="en-US" dirty="0" smtClean="0"/>
              <a:t>各部分的意义</a:t>
            </a:r>
            <a:endParaRPr kumimoji="1" lang="en-US" altLang="zh-CN" dirty="0" smtClean="0"/>
          </a:p>
        </p:txBody>
      </p:sp>
    </p:spTree>
    <p:extLst>
      <p:ext uri="{BB962C8B-B14F-4D97-AF65-F5344CB8AC3E}">
        <p14:creationId xmlns:p14="http://schemas.microsoft.com/office/powerpoint/2010/main" val="3316915766"/>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380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 304 not modified</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
        <p:nvSpPr>
          <p:cNvPr id="2" name="テキスト ボックス 1"/>
          <p:cNvSpPr txBox="1"/>
          <p:nvPr/>
        </p:nvSpPr>
        <p:spPr>
          <a:xfrm>
            <a:off x="0" y="6084168"/>
            <a:ext cx="6858000" cy="3139321"/>
          </a:xfrm>
          <a:prstGeom prst="rect">
            <a:avLst/>
          </a:prstGeom>
          <a:noFill/>
        </p:spPr>
        <p:txBody>
          <a:bodyPr wrap="square" rtlCol="0">
            <a:spAutoFit/>
          </a:bodyPr>
          <a:lstStyle/>
          <a:p>
            <a:r>
              <a:rPr kumimoji="1" lang="en-US" altLang="zh-CN" b="1" dirty="0">
                <a:solidFill>
                  <a:srgbClr val="FF0000"/>
                </a:solidFill>
              </a:rPr>
              <a:t>URL redirect</a:t>
            </a:r>
            <a:r>
              <a:rPr kumimoji="1" lang="en-US" altLang="zh-CN" dirty="0"/>
              <a:t>:</a:t>
            </a:r>
          </a:p>
          <a:p>
            <a:pPr marL="285750" indent="-285750">
              <a:buFont typeface="Arial" panose="020B0604020202020204" pitchFamily="34" charset="0"/>
              <a:buChar char="•"/>
            </a:pPr>
            <a:r>
              <a:rPr lang="en-US" altLang="ja-JP" dirty="0"/>
              <a:t>for making a web page available under </a:t>
            </a:r>
            <a:r>
              <a:rPr lang="en-US" altLang="ja-JP" b="1" dirty="0"/>
              <a:t>more than one </a:t>
            </a:r>
            <a:r>
              <a:rPr lang="en-US" altLang="ja-JP" dirty="0"/>
              <a:t>URL address</a:t>
            </a:r>
          </a:p>
          <a:p>
            <a:pPr marL="285750" indent="-285750">
              <a:buFont typeface="Arial" panose="020B0604020202020204" pitchFamily="34" charset="0"/>
              <a:buChar char="•"/>
            </a:pPr>
            <a:r>
              <a:rPr lang="en-US" altLang="ja-JP" dirty="0"/>
              <a:t>Use case: URL shortening, prevent broken links when page moved, miss spell URL(e.g., example.com, exmaple.com), …</a:t>
            </a:r>
          </a:p>
          <a:p>
            <a:pPr marL="285750" indent="-285750">
              <a:buFont typeface="Arial" panose="020B0604020202020204" pitchFamily="34" charset="0"/>
              <a:buChar char="•"/>
            </a:pPr>
            <a:r>
              <a:rPr lang="zh-CN" altLang="en-US" dirty="0"/>
              <a:t>具体实现是通过</a:t>
            </a:r>
            <a:r>
              <a:rPr lang="en-US" altLang="zh-CN" dirty="0"/>
              <a:t>reserve multiple names in Top-level domains DNS servers</a:t>
            </a:r>
            <a:endParaRPr lang="en-US" altLang="ja-JP" dirty="0"/>
          </a:p>
          <a:p>
            <a:r>
              <a:rPr lang="en-US" altLang="ja-JP" b="1" dirty="0">
                <a:solidFill>
                  <a:srgbClr val="FF0000"/>
                </a:solidFill>
              </a:rPr>
              <a:t>HTTP </a:t>
            </a:r>
            <a:r>
              <a:rPr lang="en-US" altLang="zh-CN" b="1" dirty="0">
                <a:solidFill>
                  <a:srgbClr val="FF0000"/>
                </a:solidFill>
              </a:rPr>
              <a:t>redirect</a:t>
            </a:r>
          </a:p>
          <a:p>
            <a:pPr marL="285750" indent="-285750">
              <a:buFont typeface="Arial" panose="020B0604020202020204" pitchFamily="34" charset="0"/>
              <a:buChar char="•"/>
            </a:pPr>
            <a:r>
              <a:rPr lang="en-US" altLang="ja-JP" dirty="0"/>
              <a:t>Redirect all http to https</a:t>
            </a:r>
          </a:p>
          <a:p>
            <a:pPr marL="285750" indent="-285750">
              <a:buFont typeface="Arial" panose="020B0604020202020204" pitchFamily="34" charset="0"/>
              <a:buChar char="•"/>
            </a:pPr>
            <a:r>
              <a:rPr kumimoji="1" lang="en-US" altLang="ja-JP" dirty="0"/>
              <a:t>If using apache, in simply use </a:t>
            </a:r>
            <a:r>
              <a:rPr kumimoji="1" lang="en-US" altLang="ja-JP" b="1" dirty="0"/>
              <a:t>Redirect “/” https://www.xxx.com</a:t>
            </a:r>
            <a:r>
              <a:rPr kumimoji="1" lang="zh-CN" altLang="en-US" dirty="0"/>
              <a:t>就行</a:t>
            </a:r>
            <a:r>
              <a:rPr kumimoji="1" lang="en-US" altLang="zh-CN" dirty="0"/>
              <a:t>(in </a:t>
            </a:r>
            <a:r>
              <a:rPr kumimoji="1" lang="en-US" altLang="zh-CN" dirty="0" err="1"/>
              <a:t>ubuntu</a:t>
            </a:r>
            <a:r>
              <a:rPr kumimoji="1" lang="en-US" altLang="zh-CN" dirty="0"/>
              <a:t>, /</a:t>
            </a:r>
            <a:r>
              <a:rPr kumimoji="1" lang="en-US" altLang="zh-CN" dirty="0" err="1"/>
              <a:t>etc</a:t>
            </a:r>
            <a:r>
              <a:rPr kumimoji="1" lang="en-US" altLang="zh-CN" dirty="0"/>
              <a:t>/apache2/apache2.conf)</a:t>
            </a:r>
          </a:p>
          <a:p>
            <a:pPr marL="285750" indent="-285750">
              <a:buFont typeface="Arial" panose="020B0604020202020204" pitchFamily="34" charset="0"/>
              <a:buChar char="•"/>
            </a:pPr>
            <a:r>
              <a:rPr lang="zh-CN" altLang="en-US" dirty="0"/>
              <a:t>还有其他方法，比如用</a:t>
            </a:r>
            <a:r>
              <a:rPr lang="en-US" altLang="zh-CN" dirty="0"/>
              <a:t>alias</a:t>
            </a:r>
            <a:r>
              <a:rPr lang="zh-CN" altLang="en-US" dirty="0"/>
              <a:t>，</a:t>
            </a:r>
            <a:r>
              <a:rPr lang="en-US" altLang="zh-CN" dirty="0"/>
              <a:t>proxy</a:t>
            </a:r>
            <a:r>
              <a:rPr lang="zh-CN" altLang="en-US" dirty="0"/>
              <a:t>等</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 xmlns:a16="http://schemas.microsoft.com/office/drawing/2014/main" id="{9FADE99E-8190-40B8-8C95-B233232A71E3}"/>
              </a:ext>
            </a:extLst>
          </p:cNvPr>
          <p:cNvSpPr txBox="1"/>
          <p:nvPr/>
        </p:nvSpPr>
        <p:spPr>
          <a:xfrm>
            <a:off x="-3195736" y="-4516378"/>
            <a:ext cx="14375160" cy="4524315"/>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a:p>
            <a:r>
              <a:rPr lang="en-US" dirty="0"/>
              <a:t>Expire</a:t>
            </a:r>
            <a:r>
              <a:rPr lang="zh-CN" altLang="en-US" dirty="0"/>
              <a:t>的话会怎么样</a:t>
            </a:r>
            <a:endParaRPr lang="en-US" altLang="zh-CN" dirty="0"/>
          </a:p>
          <a:p>
            <a:pPr marL="285750" indent="-285750">
              <a:buFont typeface="Arial" panose="020B0604020202020204" pitchFamily="34" charset="0"/>
              <a:buChar char="•"/>
            </a:pPr>
            <a:r>
              <a:rPr lang="zh-CN" altLang="en-US" dirty="0"/>
              <a:t>不同</a:t>
            </a:r>
            <a:r>
              <a:rPr lang="en-US" altLang="zh-CN" dirty="0"/>
              <a:t>browser</a:t>
            </a:r>
            <a:r>
              <a:rPr lang="zh-CN" altLang="en-US" dirty="0"/>
              <a:t>有不同</a:t>
            </a:r>
            <a:r>
              <a:rPr lang="en-US" altLang="zh-CN" dirty="0"/>
              <a:t>behavior</a:t>
            </a:r>
          </a:p>
          <a:p>
            <a:pPr marL="285750" indent="-285750">
              <a:buFont typeface="Arial" panose="020B0604020202020204" pitchFamily="34" charset="0"/>
              <a:buChar char="•"/>
            </a:pPr>
            <a:r>
              <a:rPr lang="zh-CN" altLang="en-US" dirty="0"/>
              <a:t>一般来说如果</a:t>
            </a:r>
            <a:r>
              <a:rPr lang="en-US" altLang="zh-CN" dirty="0"/>
              <a:t>cookie expire</a:t>
            </a:r>
            <a:r>
              <a:rPr lang="zh-CN" altLang="en-US" dirty="0"/>
              <a:t>，</a:t>
            </a:r>
            <a:r>
              <a:rPr lang="en-US" altLang="zh-CN" dirty="0"/>
              <a:t>browser</a:t>
            </a:r>
            <a:r>
              <a:rPr lang="zh-CN" altLang="en-US" dirty="0"/>
              <a:t>在送</a:t>
            </a:r>
            <a:r>
              <a:rPr lang="en-US" altLang="zh-CN" dirty="0"/>
              <a:t>http request</a:t>
            </a:r>
            <a:r>
              <a:rPr lang="zh-CN" altLang="en-US" dirty="0"/>
              <a:t>时不会用</a:t>
            </a:r>
            <a:r>
              <a:rPr lang="en-US" altLang="zh-CN" dirty="0"/>
              <a:t>cookie header</a:t>
            </a:r>
            <a:r>
              <a:rPr lang="zh-CN" altLang="en-US" dirty="0"/>
              <a:t>，并且会删除</a:t>
            </a:r>
            <a:r>
              <a:rPr lang="en-US" altLang="zh-CN" dirty="0"/>
              <a:t>expired cookie</a:t>
            </a:r>
          </a:p>
          <a:p>
            <a:r>
              <a:rPr lang="zh-CN" altLang="en-US" dirty="0"/>
              <a:t>如果想删除</a:t>
            </a:r>
            <a:r>
              <a:rPr lang="en-US" altLang="zh-CN" dirty="0"/>
              <a:t>cookie</a:t>
            </a:r>
            <a:r>
              <a:rPr lang="zh-CN" altLang="en-US" dirty="0"/>
              <a:t>，</a:t>
            </a:r>
            <a:r>
              <a:rPr lang="en-US" altLang="zh-CN" dirty="0"/>
              <a:t>server</a:t>
            </a:r>
            <a:r>
              <a:rPr lang="zh-CN" altLang="en-US" dirty="0"/>
              <a:t>端可以在</a:t>
            </a:r>
            <a:r>
              <a:rPr lang="en-US" altLang="zh-CN" dirty="0"/>
              <a:t>http reply</a:t>
            </a:r>
            <a:r>
              <a:rPr lang="zh-CN" altLang="en-US" dirty="0"/>
              <a:t>中使用空</a:t>
            </a:r>
            <a:r>
              <a:rPr lang="en-US" altLang="zh-CN" dirty="0"/>
              <a:t>value</a:t>
            </a:r>
            <a:r>
              <a:rPr lang="zh-CN" altLang="en-US" dirty="0"/>
              <a:t>的</a:t>
            </a:r>
            <a:r>
              <a:rPr lang="en-US" altLang="zh-CN" dirty="0"/>
              <a:t>set-cookie header</a:t>
            </a:r>
            <a:r>
              <a:rPr lang="zh-CN" altLang="en-US" dirty="0"/>
              <a:t>，并把</a:t>
            </a:r>
            <a:r>
              <a:rPr lang="en-US" altLang="zh-CN" dirty="0"/>
              <a:t>expire data</a:t>
            </a:r>
            <a:r>
              <a:rPr lang="zh-CN" altLang="en-US" dirty="0"/>
              <a:t>生成</a:t>
            </a:r>
            <a:r>
              <a:rPr lang="en-US" altLang="zh-CN" dirty="0"/>
              <a:t>1970</a:t>
            </a:r>
            <a:r>
              <a:rPr lang="zh-CN" altLang="en-US" dirty="0"/>
              <a:t>年；注意删不删</a:t>
            </a:r>
            <a:r>
              <a:rPr lang="en-US" altLang="zh-CN" dirty="0"/>
              <a:t>cookie</a:t>
            </a:r>
            <a:r>
              <a:rPr lang="zh-CN" altLang="en-US" dirty="0"/>
              <a:t>是</a:t>
            </a:r>
            <a:r>
              <a:rPr lang="en-US" altLang="zh-CN" dirty="0"/>
              <a:t>client</a:t>
            </a:r>
            <a:r>
              <a:rPr lang="zh-CN" altLang="en-US" dirty="0"/>
              <a:t>的</a:t>
            </a:r>
            <a:r>
              <a:rPr lang="en-US" altLang="zh-CN" dirty="0"/>
              <a:t>browser</a:t>
            </a:r>
            <a:r>
              <a:rPr lang="zh-CN" altLang="en-US" dirty="0"/>
              <a:t>决定，不是</a:t>
            </a:r>
            <a:r>
              <a:rPr lang="en-US" altLang="zh-CN" dirty="0"/>
              <a:t>server</a:t>
            </a:r>
            <a:r>
              <a:rPr lang="zh-CN" altLang="en-US" dirty="0"/>
              <a:t>决定</a:t>
            </a:r>
            <a:endParaRPr lang="en-US" altLang="zh-CN" dirty="0"/>
          </a:p>
        </p:txBody>
      </p:sp>
      <p:sp>
        <p:nvSpPr>
          <p:cNvPr id="22" name="Rectangle 1">
            <a:extLst>
              <a:ext uri="{FF2B5EF4-FFF2-40B4-BE49-F238E27FC236}">
                <a16:creationId xmlns=""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 xmlns:a16="http://schemas.microsoft.com/office/drawing/2014/main" id="{FBBD7017-9F7E-49B1-9479-65732B24E4CB}"/>
              </a:ext>
            </a:extLst>
          </p:cNvPr>
          <p:cNvSpPr txBox="1"/>
          <p:nvPr/>
        </p:nvSpPr>
        <p:spPr>
          <a:xfrm>
            <a:off x="-3987824" y="1762284"/>
            <a:ext cx="3972882" cy="738664"/>
          </a:xfrm>
          <a:prstGeom prst="rect">
            <a:avLst/>
          </a:prstGeom>
          <a:noFill/>
        </p:spPr>
        <p:txBody>
          <a:bodyPr wrap="squar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r>
              <a:rPr lang="zh-CN" altLang="en-US" sz="1400" dirty="0"/>
              <a:t>；</a:t>
            </a:r>
            <a:endParaRPr lang="en-US" altLang="ja-JP" sz="1400" dirty="0"/>
          </a:p>
          <a:p>
            <a:r>
              <a:rPr lang="zh-CN" altLang="en-US" sz="1400" dirty="0"/>
              <a:t>当要传</a:t>
            </a:r>
            <a:r>
              <a:rPr lang="en-US" altLang="zh-CN" sz="1400" dirty="0"/>
              <a:t>cookie</a:t>
            </a:r>
            <a:r>
              <a:rPr lang="zh-CN" altLang="en-US" sz="1400" dirty="0"/>
              <a:t>给</a:t>
            </a:r>
            <a:r>
              <a:rPr lang="en-US" altLang="zh-CN" sz="1400" dirty="0"/>
              <a:t>server</a:t>
            </a:r>
            <a:r>
              <a:rPr lang="zh-CN" altLang="en-US" sz="1400" dirty="0"/>
              <a:t>时，</a:t>
            </a:r>
            <a:r>
              <a:rPr lang="en-US" altLang="zh-CN" sz="1400" dirty="0"/>
              <a:t>secure flag</a:t>
            </a:r>
            <a:r>
              <a:rPr lang="zh-CN" altLang="en-US" sz="1400" dirty="0"/>
              <a:t>告诉</a:t>
            </a:r>
            <a:r>
              <a:rPr lang="en-US" altLang="zh-CN" sz="1400" dirty="0"/>
              <a:t>browser</a:t>
            </a:r>
            <a:r>
              <a:rPr lang="zh-CN" altLang="en-US" sz="1400" dirty="0"/>
              <a:t>这个</a:t>
            </a:r>
            <a:r>
              <a:rPr lang="en-US" altLang="zh-CN" sz="1400" dirty="0"/>
              <a:t>cookie</a:t>
            </a:r>
            <a:r>
              <a:rPr lang="zh-CN" altLang="en-US" sz="1400" dirty="0"/>
              <a:t>必须要用</a:t>
            </a:r>
            <a:r>
              <a:rPr lang="en-US" altLang="zh-CN" sz="1400" dirty="0"/>
              <a:t>HTTPS</a:t>
            </a:r>
            <a:r>
              <a:rPr lang="zh-CN" altLang="en-US" sz="1400" dirty="0"/>
              <a:t>传</a:t>
            </a:r>
            <a:endParaRPr lang="en-US" sz="1400" dirty="0"/>
          </a:p>
        </p:txBody>
      </p:sp>
      <p:sp>
        <p:nvSpPr>
          <p:cNvPr id="27" name="TextBox 26">
            <a:extLst>
              <a:ext uri="{FF2B5EF4-FFF2-40B4-BE49-F238E27FC236}">
                <a16:creationId xmlns=""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148064"/>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
        <p:nvSpPr>
          <p:cNvPr id="18" name="テキスト ボックス 17"/>
          <p:cNvSpPr txBox="1"/>
          <p:nvPr/>
        </p:nvSpPr>
        <p:spPr>
          <a:xfrm>
            <a:off x="-3915816" y="467544"/>
            <a:ext cx="4696350" cy="800219"/>
          </a:xfrm>
          <a:prstGeom prst="rect">
            <a:avLst/>
          </a:prstGeom>
          <a:noFill/>
        </p:spPr>
        <p:txBody>
          <a:bodyPr wrap="none" rtlCol="0">
            <a:spAutoFit/>
          </a:bodyPr>
          <a:lstStyle/>
          <a:p>
            <a:r>
              <a:rPr lang="zh-CN" altLang="en-US" sz="2800" b="1" dirty="0">
                <a:solidFill>
                  <a:srgbClr val="FF0000"/>
                </a:solidFill>
              </a:rPr>
              <a:t>以下</a:t>
            </a:r>
            <a:r>
              <a:rPr kumimoji="1" lang="zh-CN" altLang="en-US" sz="2800" b="1" dirty="0">
                <a:solidFill>
                  <a:srgbClr val="FF0000"/>
                </a:solidFill>
              </a:rPr>
              <a:t>是</a:t>
            </a:r>
            <a:r>
              <a:rPr kumimoji="1" lang="en-US" altLang="zh-CN" sz="2800" b="1" dirty="0">
                <a:solidFill>
                  <a:srgbClr val="FF0000"/>
                </a:solidFill>
              </a:rPr>
              <a:t>TSL1.2</a:t>
            </a:r>
            <a:r>
              <a:rPr kumimoji="1" lang="zh-CN" altLang="en-US" sz="2800" b="1" dirty="0">
                <a:solidFill>
                  <a:srgbClr val="FF0000"/>
                </a:solidFill>
              </a:rPr>
              <a:t>的</a:t>
            </a:r>
            <a:r>
              <a:rPr kumimoji="1" lang="en-US" altLang="zh-CN" sz="2800" b="1" dirty="0">
                <a:solidFill>
                  <a:srgbClr val="FF0000"/>
                </a:solidFill>
              </a:rPr>
              <a:t>specification</a:t>
            </a:r>
            <a:r>
              <a:rPr kumimoji="1" lang="zh-CN" altLang="en-US" dirty="0"/>
              <a:t>，</a:t>
            </a:r>
            <a:endParaRPr kumimoji="1" lang="en-US" altLang="zh-CN" dirty="0"/>
          </a:p>
          <a:p>
            <a:r>
              <a:rPr kumimoji="1" lang="en-US" altLang="zh-CN" b="1" dirty="0"/>
              <a:t>TSL1.3</a:t>
            </a:r>
            <a:r>
              <a:rPr kumimoji="1" lang="zh-CN" altLang="en-US" dirty="0"/>
              <a:t>的通信流程</a:t>
            </a:r>
            <a:r>
              <a:rPr lang="zh-CN" altLang="en-US" dirty="0"/>
              <a:t>比这个简单</a:t>
            </a: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25537</TotalTime>
  <Words>32548</Words>
  <Application>Microsoft Office PowerPoint</Application>
  <PresentationFormat>画面に合わせる (4:3)</PresentationFormat>
  <Paragraphs>3453</Paragraphs>
  <Slides>162</Slides>
  <Notes>11</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162</vt:i4>
      </vt:variant>
    </vt:vector>
  </HeadingPairs>
  <TitlesOfParts>
    <vt:vector size="167" baseType="lpstr">
      <vt:lpstr>Office テーマ</vt:lpstr>
      <vt:lpstr>Visio.Drawing.11</vt:lpstr>
      <vt:lpstr>スライド</vt:lpstr>
      <vt:lpstr>Visio.Drawing.15</vt:lpstr>
      <vt:lpstr>Acrobat Document</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3422</cp:revision>
  <dcterms:created xsi:type="dcterms:W3CDTF">2016-01-14T23:49:10Z</dcterms:created>
  <dcterms:modified xsi:type="dcterms:W3CDTF">2018-08-01T00:36:32Z</dcterms:modified>
</cp:coreProperties>
</file>